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6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90" r:id="rId3"/>
    <p:sldMasterId id="2147483704" r:id="rId4"/>
    <p:sldMasterId id="2147483718" r:id="rId5"/>
    <p:sldMasterId id="2147483732" r:id="rId6"/>
    <p:sldMasterId id="2147483746" r:id="rId7"/>
  </p:sldMasterIdLst>
  <p:notesMasterIdLst>
    <p:notesMasterId r:id="rId38"/>
  </p:notesMasterIdLst>
  <p:sldIdLst>
    <p:sldId id="257" r:id="rId8"/>
    <p:sldId id="258" r:id="rId9"/>
    <p:sldId id="259" r:id="rId10"/>
    <p:sldId id="260" r:id="rId11"/>
    <p:sldId id="285" r:id="rId12"/>
    <p:sldId id="286" r:id="rId13"/>
    <p:sldId id="261" r:id="rId14"/>
    <p:sldId id="262" r:id="rId15"/>
    <p:sldId id="263" r:id="rId16"/>
    <p:sldId id="264" r:id="rId17"/>
    <p:sldId id="288" r:id="rId18"/>
    <p:sldId id="266" r:id="rId19"/>
    <p:sldId id="267" r:id="rId20"/>
    <p:sldId id="268" r:id="rId21"/>
    <p:sldId id="269" r:id="rId22"/>
    <p:sldId id="287" r:id="rId23"/>
    <p:sldId id="289" r:id="rId24"/>
    <p:sldId id="270" r:id="rId25"/>
    <p:sldId id="271" r:id="rId26"/>
    <p:sldId id="290" r:id="rId27"/>
    <p:sldId id="272" r:id="rId28"/>
    <p:sldId id="273" r:id="rId29"/>
    <p:sldId id="291" r:id="rId30"/>
    <p:sldId id="292" r:id="rId31"/>
    <p:sldId id="293" r:id="rId32"/>
    <p:sldId id="294" r:id="rId33"/>
    <p:sldId id="295" r:id="rId34"/>
    <p:sldId id="282" r:id="rId35"/>
    <p:sldId id="283" r:id="rId36"/>
    <p:sldId id="284" r:id="rId3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1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A5A5C14-C1DA-4F97-B26F-20BC4ED25F46}" type="datetimeFigureOut">
              <a:rPr lang="de-DE"/>
              <a:pPr>
                <a:defRPr/>
              </a:pPr>
              <a:t>26.10.2016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0C7887C-18E4-4844-A400-B171B5E6FB0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301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ＭＳ Ｐゴシック" pitchFamily="-123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2931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4979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03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8051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5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0099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1123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/>
              <a:t>Scenarios</a:t>
            </a:r>
            <a:r>
              <a:rPr lang="de-DE" baseline="0" dirty="0" smtClean="0"/>
              <a:t> = kleine Einzelteile aus den Case Stories</a:t>
            </a:r>
            <a:endParaRPr lang="de-DE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Lila = </a:t>
            </a:r>
            <a:r>
              <a:rPr lang="de-DE" dirty="0" err="1" smtClean="0"/>
              <a:t>scenarios</a:t>
            </a:r>
            <a:endParaRPr lang="de-DE" dirty="0" smtClean="0"/>
          </a:p>
          <a:p>
            <a:r>
              <a:rPr lang="de-DE" dirty="0" smtClean="0"/>
              <a:t>Beige =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cases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C7887C-18E4-4844-A400-B171B5E6FB04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6118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2147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3171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3955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4195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5219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Gängige Standards angeschaut, analysiert. Die Klassen sind verschiedenen Standards entnommen.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C7887C-18E4-4844-A400-B171B5E6FB04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9858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Schiff = Ereignis</a:t>
            </a:r>
          </a:p>
          <a:p>
            <a:r>
              <a:rPr lang="de-DE" dirty="0" smtClean="0"/>
              <a:t>Kiste = </a:t>
            </a:r>
            <a:r>
              <a:rPr lang="de-DE" dirty="0" err="1" smtClean="0"/>
              <a:t>Provenienzinformation</a:t>
            </a:r>
            <a:r>
              <a:rPr lang="de-DE" dirty="0" smtClean="0"/>
              <a:t> – Zusammengehörigkeit</a:t>
            </a:r>
          </a:p>
          <a:p>
            <a:r>
              <a:rPr lang="de-DE" dirty="0" smtClean="0"/>
              <a:t>Objekte = sind hier sehr heterogen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C7887C-18E4-4844-A400-B171B5E6FB04}" type="slidenum">
              <a:rPr lang="de-DE" smtClean="0"/>
              <a:pPr>
                <a:defRPr/>
              </a:pPr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19650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MODS = Standard für bibliographische Beschreibung</a:t>
            </a:r>
          </a:p>
          <a:p>
            <a:r>
              <a:rPr lang="de-DE" dirty="0" err="1" smtClean="0"/>
              <a:t>DwC</a:t>
            </a:r>
            <a:r>
              <a:rPr lang="de-DE" dirty="0" smtClean="0"/>
              <a:t> = Darwin Core</a:t>
            </a:r>
          </a:p>
          <a:p>
            <a:r>
              <a:rPr lang="de-DE" dirty="0" smtClean="0"/>
              <a:t>PROV-O</a:t>
            </a:r>
            <a:r>
              <a:rPr lang="de-DE" baseline="0" dirty="0" smtClean="0"/>
              <a:t> = standardisierte Beschreibung von Provenienz nach W3C (= Konsortium zur Erstellung von Standards für das World Wide Web)</a:t>
            </a:r>
          </a:p>
          <a:p>
            <a:r>
              <a:rPr lang="de-DE" baseline="0" dirty="0" smtClean="0"/>
              <a:t>DCMI = Dublin Core </a:t>
            </a:r>
            <a:r>
              <a:rPr lang="de-DE" baseline="0" dirty="0" err="1" smtClean="0"/>
              <a:t>Metadata</a:t>
            </a:r>
            <a:r>
              <a:rPr lang="de-DE" baseline="0" dirty="0" smtClean="0"/>
              <a:t> Initiative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C7887C-18E4-4844-A400-B171B5E6FB04}" type="slidenum">
              <a:rPr lang="de-DE" smtClean="0"/>
              <a:pPr>
                <a:defRPr/>
              </a:pPr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08166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0339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/>
              <a:t>Generischer Einstieg über </a:t>
            </a:r>
            <a:r>
              <a:rPr lang="de-DE" dirty="0" err="1" smtClean="0"/>
              <a:t>Provenienzbeschreibung</a:t>
            </a:r>
            <a:r>
              <a:rPr lang="de-DE" dirty="0" smtClean="0"/>
              <a:t> (allgemein und einfach, wenig in die Tiefe gehend, bleibt immer gleich)</a:t>
            </a:r>
          </a:p>
          <a:p>
            <a:r>
              <a:rPr lang="de-DE" dirty="0" smtClean="0"/>
              <a:t>Granularer Zugang über fachspezifische Standards</a:t>
            </a:r>
            <a:endParaRPr lang="de-DE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1363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2387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DE">
              <a:latin typeface="Arial" pitchFamily="-123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DE">
              <a:latin typeface="Arial" pitchFamily="-123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de-DE" smtClean="0">
                <a:latin typeface="Arial" pitchFamily="-123" charset="0"/>
              </a:rPr>
              <a:t>Provenienz gut dokumentiert ab St. Petersburg. Manchmal Hinweise, woher von Asch Gegenstände bekommen hat.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DE">
              <a:latin typeface="Arial" pitchFamily="-123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DE">
              <a:latin typeface="Arial" pitchFamily="-123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DE">
              <a:latin typeface="Arial" pitchFamily="-123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DE">
              <a:latin typeface="Arial" pitchFamily="-123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unilogo_gro_wei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8725" y="6408738"/>
            <a:ext cx="2133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3" descr="IMG_0787"/>
          <p:cNvPicPr>
            <a:picLocks noChangeAspect="1" noChangeArrowheads="1"/>
          </p:cNvPicPr>
          <p:nvPr/>
        </p:nvPicPr>
        <p:blipFill>
          <a:blip r:embed="rId4"/>
          <a:srcRect l="8931" t="30048" r="9259" b="24141"/>
          <a:stretch>
            <a:fillRect/>
          </a:stretch>
        </p:blipFill>
        <p:spPr bwMode="auto">
          <a:xfrm>
            <a:off x="2543175" y="3886200"/>
            <a:ext cx="6600825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SUB-link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35075" y="1268413"/>
            <a:ext cx="48006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971550" y="2273300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62213" y="2349500"/>
            <a:ext cx="6357937" cy="5032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1100" y="2924175"/>
            <a:ext cx="6400800" cy="865188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8925" y="765175"/>
            <a:ext cx="2058988" cy="53895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29325" cy="53895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24.Feb. 2015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2268455-954B-49BB-8F57-DC5B972BBAD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unilogo_gro_wei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8725" y="6408738"/>
            <a:ext cx="2133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3" descr="IMG_0787"/>
          <p:cNvPicPr>
            <a:picLocks noChangeAspect="1" noChangeArrowheads="1"/>
          </p:cNvPicPr>
          <p:nvPr/>
        </p:nvPicPr>
        <p:blipFill>
          <a:blip r:embed="rId4"/>
          <a:srcRect l="8931" t="30048" r="9259" b="24141"/>
          <a:stretch>
            <a:fillRect/>
          </a:stretch>
        </p:blipFill>
        <p:spPr bwMode="auto">
          <a:xfrm>
            <a:off x="2543175" y="3886200"/>
            <a:ext cx="6600825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SUB-link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35075" y="1268413"/>
            <a:ext cx="48006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971550" y="2273300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62213" y="2349500"/>
            <a:ext cx="6357937" cy="5032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1100" y="2924175"/>
            <a:ext cx="6400800" cy="865188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19256" cy="579438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19256" cy="579438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8925" y="765175"/>
            <a:ext cx="2058988" cy="53895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29325" cy="53895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24.Feb. 2015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450C8E1-ACF2-48CC-A7C9-FE03A83EC3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unilogo_gro_wei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8725" y="6408738"/>
            <a:ext cx="2133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SUB-link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5075" y="1268413"/>
            <a:ext cx="48006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971550" y="2273300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62213" y="2349500"/>
            <a:ext cx="6357937" cy="5032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1100" y="2924175"/>
            <a:ext cx="6400800" cy="865188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 Feb. 2015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8925" y="765175"/>
            <a:ext cx="2058988" cy="53895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29325" cy="53895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unilogo_gro_wei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8725" y="6408738"/>
            <a:ext cx="2133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SUB-link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5075" y="1268413"/>
            <a:ext cx="48006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971550" y="2273300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62213" y="2349500"/>
            <a:ext cx="6357937" cy="5032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1100" y="2924175"/>
            <a:ext cx="6400800" cy="865188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 Feb. 2015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8925" y="765175"/>
            <a:ext cx="2058988" cy="53895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29325" cy="53895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unilogo_gro_wei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8725" y="6408738"/>
            <a:ext cx="2133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SUB-link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5075" y="1268413"/>
            <a:ext cx="48006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971550" y="2273300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62213" y="2349500"/>
            <a:ext cx="6357937" cy="5032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1100" y="2924175"/>
            <a:ext cx="6400800" cy="865188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 Feb. 2015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8925" y="765175"/>
            <a:ext cx="2058988" cy="53895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29325" cy="53895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unilogo_gro_wei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8725" y="6408738"/>
            <a:ext cx="2133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SUB-link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5075" y="1268413"/>
            <a:ext cx="48006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971550" y="2273300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62213" y="2349500"/>
            <a:ext cx="6357937" cy="5032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1100" y="2924175"/>
            <a:ext cx="6400800" cy="865188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 Feb. 2015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8925" y="765175"/>
            <a:ext cx="2058988" cy="53895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29325" cy="53895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unilogo_gro_wei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8725" y="6408738"/>
            <a:ext cx="2133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SUB-link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5075" y="1268413"/>
            <a:ext cx="48006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971550" y="2273300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62213" y="2349500"/>
            <a:ext cx="6357937" cy="5032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1100" y="2924175"/>
            <a:ext cx="6400800" cy="865188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 Feb. 2015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8925" y="765175"/>
            <a:ext cx="2058988" cy="53895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29325" cy="53895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r>
              <a:rPr lang="de-DE"/>
              <a:t>[Anlass der Präsentation]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43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56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6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8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1028" name="Bild 8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4" descr="SUB-rechts-weiss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25" descr="unilogo_gro_weiss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79388" y="641985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24.Feb. 2015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0000">
                    <a:tint val="75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9F3E87-FBF1-4FC1-8C69-7D0626DC5D8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033" name="Picture 13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124825" y="69056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pitchFamily="-123" charset="-128"/>
          <a:cs typeface="ＭＳ Ｐゴシック" pitchFamily="-123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pitchFamily="-123" charset="-128"/>
          <a:cs typeface="ＭＳ Ｐゴシック" pitchFamily="-123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pitchFamily="-123" charset="-128"/>
          <a:cs typeface="ＭＳ Ｐゴシック" pitchFamily="-123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pitchFamily="-123" charset="-128"/>
          <a:cs typeface="ＭＳ Ｐゴシック" pitchFamily="-123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16388" name="Bild 8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4" descr="SUB-rechts-weiss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5" descr="unilogo_gro_weiss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79388" y="641985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24.Feb. 2015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0000">
                    <a:tint val="75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9C6EC5F-1D3F-4A10-8327-B32B5F96F3D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6393" name="Picture 13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124825" y="69056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  <p:sldLayoutId id="2147483867" r:id="rId14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pitchFamily="-123" charset="-128"/>
          <a:cs typeface="ＭＳ Ｐゴシック" pitchFamily="-123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pitchFamily="-123" charset="-128"/>
          <a:cs typeface="ＭＳ Ｐゴシック" pitchFamily="-123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pitchFamily="-123" charset="-128"/>
          <a:cs typeface="ＭＳ Ｐゴシック" pitchFamily="-123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pitchFamily="-123" charset="-128"/>
          <a:cs typeface="ＭＳ Ｐゴシック" pitchFamily="-123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ea typeface="ＭＳ Ｐゴシック" pitchFamily="-123" charset="-128"/>
          <a:cs typeface="ＭＳ Ｐゴシック" pitchFamily="-123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31748" name="Bild 8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24" descr="SUB-rechts-weis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5" descr="unilogo_gro_weiss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79388" y="641985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FFFFF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24.Feb. 2015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fld id="{5720BB10-0AD4-414B-A95C-C3BC7D0C266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31753" name="Picture 13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8124825" y="69056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+mj-lt"/>
          <a:ea typeface="ＭＳ Ｐゴシック" charset="0"/>
          <a:cs typeface="ＭＳ Ｐゴシック" pitchFamily="-123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  <a:ea typeface="ＭＳ Ｐゴシック" charset="0"/>
          <a:cs typeface="ＭＳ Ｐゴシック" pitchFamily="-123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808080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808080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rgbClr val="808080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46084" name="Bild 8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24" descr="SUB-rechts-weis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25" descr="unilogo_gro_weiss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79388" y="641985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FFFFF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24.Feb. 2015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fld id="{D9EC344B-5651-4CB0-B6CD-7E45D353855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46089" name="Picture 13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8124825" y="69056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3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+mj-lt"/>
          <a:ea typeface="ＭＳ Ｐゴシック" charset="0"/>
          <a:cs typeface="ＭＳ Ｐゴシック" pitchFamily="-123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  <a:ea typeface="ＭＳ Ｐゴシック" charset="0"/>
          <a:cs typeface="ＭＳ Ｐゴシック" pitchFamily="-123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808080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808080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rgbClr val="808080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60420" name="Bild 8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24" descr="SUB-rechts-weis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25" descr="unilogo_gro_weiss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79388" y="641985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FFFFF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24.Feb. 2015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fld id="{A042C46D-39DE-45C7-8446-44EE3EDB1C7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60425" name="Picture 13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8124825" y="69056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  <p:sldLayoutId id="2147483906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+mj-lt"/>
          <a:ea typeface="ＭＳ Ｐゴシック" charset="0"/>
          <a:cs typeface="ＭＳ Ｐゴシック" pitchFamily="-123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  <a:ea typeface="ＭＳ Ｐゴシック" charset="0"/>
          <a:cs typeface="ＭＳ Ｐゴシック" pitchFamily="-123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808080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808080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rgbClr val="808080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74756" name="Bild 8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24" descr="SUB-rechts-weis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25" descr="unilogo_gro_weiss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79388" y="641985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FFFFF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24.Feb. 2015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fld id="{16AEAC94-0362-4D0C-A58A-2F408E3A73F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74761" name="Picture 13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8124825" y="69056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+mj-lt"/>
          <a:ea typeface="ＭＳ Ｐゴシック" charset="0"/>
          <a:cs typeface="ＭＳ Ｐゴシック" pitchFamily="-123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  <a:ea typeface="ＭＳ Ｐゴシック" charset="0"/>
          <a:cs typeface="ＭＳ Ｐゴシック" pitchFamily="-123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808080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808080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rgbClr val="808080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89092" name="Bild 8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24" descr="SUB-rechts-weis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4" name="Picture 25" descr="unilogo_gro_weiss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79388" y="641985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FFFFF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de-DE"/>
              <a:t>ASCH Workshop</a:t>
            </a:r>
          </a:p>
          <a:p>
            <a:pPr>
              <a:defRPr/>
            </a:pPr>
            <a:r>
              <a:rPr lang="de-DE"/>
              <a:t>24.Feb. 2015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fld id="{003959AC-BD91-4539-9358-7D807EB215A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89097" name="Picture 13" descr="W:\Projekte\Asch\LogoAsch\asch-logo_final_ohne kreis_bg transparent_20150219.png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8124825" y="69056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  <p:sldLayoutId id="2147483931" r:id="rId12"/>
    <p:sldLayoutId id="2147483932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+mj-lt"/>
          <a:ea typeface="ＭＳ Ｐゴシック" charset="0"/>
          <a:cs typeface="ＭＳ Ｐゴシック" pitchFamily="-123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ea typeface="ＭＳ Ｐゴシック" charset="0"/>
          <a:cs typeface="ＭＳ Ｐゴシック" pitchFamily="-123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  <a:ea typeface="ＭＳ Ｐゴシック" charset="0"/>
          <a:cs typeface="ＭＳ Ｐゴシック" pitchFamily="-123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808080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808080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rgbClr val="808080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5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11413" y="1916113"/>
            <a:ext cx="6357937" cy="1152525"/>
          </a:xfrm>
        </p:spPr>
        <p:txBody>
          <a:bodyPr/>
          <a:lstStyle/>
          <a:p>
            <a:pPr eaLnBrk="1" hangingPunct="1"/>
            <a:r>
              <a:rPr lang="de-DE" smtClean="0"/>
              <a:t>Das Projekt ASCH</a:t>
            </a:r>
            <a:br>
              <a:rPr lang="de-DE" smtClean="0"/>
            </a:br>
            <a:r>
              <a:rPr lang="de-DE" smtClean="0"/>
              <a:t>In sieben Schritten zum Datenmodell …?</a:t>
            </a:r>
            <a:br>
              <a:rPr lang="de-DE" smtClean="0"/>
            </a:br>
            <a:endParaRPr lang="de-DE" smtClean="0"/>
          </a:p>
        </p:txBody>
      </p:sp>
      <p:sp>
        <p:nvSpPr>
          <p:cNvPr id="1044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1413" y="3141663"/>
            <a:ext cx="6400800" cy="719137"/>
          </a:xfrm>
        </p:spPr>
        <p:txBody>
          <a:bodyPr/>
          <a:lstStyle/>
          <a:p>
            <a:pPr eaLnBrk="1" hangingPunct="1"/>
            <a:r>
              <a:rPr lang="de-DE" smtClean="0"/>
              <a:t>26.10.2016</a:t>
            </a:r>
          </a:p>
        </p:txBody>
      </p:sp>
      <p:pic>
        <p:nvPicPr>
          <p:cNvPr id="104451" name="Grafik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6481763"/>
            <a:ext cx="158432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de-DE">
              <a:ea typeface="ＭＳ Ｐゴシック" pitchFamily="-123" charset="-128"/>
            </a:endParaRPr>
          </a:p>
        </p:txBody>
      </p:sp>
      <p:pic>
        <p:nvPicPr>
          <p:cNvPr id="120834" name="Picture 4" descr="Ash-Objektetiketten_0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765175"/>
            <a:ext cx="5975350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5" name="Textfeld 1"/>
          <p:cNvSpPr txBox="1">
            <a:spLocks noChangeArrowheads="1"/>
          </p:cNvSpPr>
          <p:nvPr/>
        </p:nvSpPr>
        <p:spPr bwMode="auto">
          <a:xfrm>
            <a:off x="6156325" y="1557338"/>
            <a:ext cx="3106738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Hinweis auf</a:t>
            </a:r>
          </a:p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von Aschs</a:t>
            </a:r>
          </a:p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Tätigkeit als</a:t>
            </a:r>
          </a:p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Generalstabsarzt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>
                <a:ea typeface="ＭＳ Ｐゴシック" pitchFamily="-123" charset="-128"/>
              </a:rPr>
              <a:t>167. Silhouette du Baron Otto Weismann Major General…</a:t>
            </a:r>
          </a:p>
        </p:txBody>
      </p:sp>
      <p:sp>
        <p:nvSpPr>
          <p:cNvPr id="121858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DE">
              <a:ea typeface="ＭＳ Ｐゴシック" pitchFamily="-123" charset="-128"/>
            </a:endParaRPr>
          </a:p>
        </p:txBody>
      </p:sp>
      <p:sp>
        <p:nvSpPr>
          <p:cNvPr id="121859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DE">
              <a:ea typeface="ＭＳ Ｐゴシック" pitchFamily="-123" charset="-128"/>
            </a:endParaRPr>
          </a:p>
        </p:txBody>
      </p:sp>
      <p:sp>
        <p:nvSpPr>
          <p:cNvPr id="121860" name="Fußzeilenplatzhalter 4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mtClean="0">
                <a:latin typeface="Arial" pitchFamily="-123" charset="0"/>
                <a:ea typeface="ＭＳ Ｐゴシック" pitchFamily="-123" charset="-128"/>
                <a:cs typeface="ＭＳ Ｐゴシック" pitchFamily="-123" charset="-128"/>
              </a:rPr>
              <a:t>]</a:t>
            </a:r>
          </a:p>
        </p:txBody>
      </p:sp>
      <p:sp>
        <p:nvSpPr>
          <p:cNvPr id="121861" name="Fußzeilenplatzhalter 3"/>
          <p:cNvSpPr txBox="1">
            <a:spLocks/>
          </p:cNvSpPr>
          <p:nvPr/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de-DE" sz="800" dirty="0" err="1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Provenienztreffen</a:t>
            </a:r>
            <a:r>
              <a:rPr lang="de-DE" sz="800" dirty="0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 26.10.2016</a:t>
            </a:r>
          </a:p>
          <a:p>
            <a:pPr algn="ctr"/>
            <a:endParaRPr lang="de-DE" sz="800" dirty="0">
              <a:solidFill>
                <a:srgbClr val="FFFFFF"/>
              </a:solidFill>
              <a:ea typeface="ＭＳ Ｐゴシック" pitchFamily="-123" charset="-128"/>
              <a:cs typeface="ＭＳ Ｐゴシック" pitchFamily="-123" charset="-128"/>
            </a:endParaRPr>
          </a:p>
        </p:txBody>
      </p:sp>
      <p:pic>
        <p:nvPicPr>
          <p:cNvPr id="121862" name="Picture 2" descr="F:\150730_011457.jpg"/>
          <p:cNvPicPr>
            <a:picLocks noChangeAspect="1" noChangeArrowheads="1"/>
          </p:cNvPicPr>
          <p:nvPr/>
        </p:nvPicPr>
        <p:blipFill>
          <a:blip r:embed="rId3"/>
          <a:srcRect l="4642" r="11052" b="6438"/>
          <a:stretch>
            <a:fillRect/>
          </a:stretch>
        </p:blipFill>
        <p:spPr bwMode="auto">
          <a:xfrm>
            <a:off x="739775" y="1452563"/>
            <a:ext cx="318452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3" name="Picture 3" descr="F:\Cod_Ms_Asch_1_bl_129r.jpg"/>
          <p:cNvPicPr>
            <a:picLocks noChangeAspect="1" noChangeArrowheads="1"/>
          </p:cNvPicPr>
          <p:nvPr/>
        </p:nvPicPr>
        <p:blipFill>
          <a:blip r:embed="rId4"/>
          <a:srcRect b="29916"/>
          <a:stretch>
            <a:fillRect/>
          </a:stretch>
        </p:blipFill>
        <p:spPr bwMode="auto">
          <a:xfrm>
            <a:off x="4586288" y="1412875"/>
            <a:ext cx="412273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Gerade Verbindung mit Pfeil 7"/>
          <p:cNvCxnSpPr/>
          <p:nvPr/>
        </p:nvCxnSpPr>
        <p:spPr>
          <a:xfrm flipV="1">
            <a:off x="5651500" y="3933825"/>
            <a:ext cx="996950" cy="1655763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itel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579438"/>
          </a:xfrm>
        </p:spPr>
        <p:txBody>
          <a:bodyPr/>
          <a:lstStyle/>
          <a:p>
            <a:r>
              <a:rPr lang="de-DE" smtClean="0">
                <a:ea typeface="ＭＳ Ｐゴシック" pitchFamily="-123" charset="-128"/>
              </a:rPr>
              <a:t>Ziel des Projekts</a:t>
            </a:r>
          </a:p>
        </p:txBody>
      </p:sp>
      <p:sp>
        <p:nvSpPr>
          <p:cNvPr id="122882" name="Inhaltsplatzhalt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100637"/>
          </a:xfrm>
        </p:spPr>
        <p:txBody>
          <a:bodyPr/>
          <a:lstStyle/>
          <a:p>
            <a:r>
              <a:rPr lang="de-DE" smtClean="0">
                <a:ea typeface="ＭＳ Ｐゴシック" pitchFamily="-123" charset="-128"/>
              </a:rPr>
              <a:t>Entwicklung eines Metadatenmodells für die Beschreibung</a:t>
            </a:r>
          </a:p>
          <a:p>
            <a:pPr lvl="1"/>
            <a:r>
              <a:rPr lang="de-DE" smtClean="0">
                <a:ea typeface="Arial" pitchFamily="-123" charset="0"/>
              </a:rPr>
              <a:t>von Provenienzinformationen (Evidenzen) zu Objekten aus unterschiedlichen Sammlungen</a:t>
            </a:r>
          </a:p>
          <a:p>
            <a:pPr lvl="1"/>
            <a:r>
              <a:rPr lang="de-DE" smtClean="0">
                <a:ea typeface="Arial" pitchFamily="-123" charset="0"/>
              </a:rPr>
              <a:t>von unterschiedlichen Objekttypen</a:t>
            </a:r>
          </a:p>
          <a:p>
            <a:pPr lvl="1"/>
            <a:r>
              <a:rPr lang="de-DE" smtClean="0">
                <a:ea typeface="Arial" pitchFamily="-123" charset="0"/>
              </a:rPr>
              <a:t>von Beziehungen zwischen Fakten / Entitäten (Objekten, Personen, Orten, Ereignissen, …)</a:t>
            </a:r>
          </a:p>
          <a:p>
            <a:pPr lvl="1"/>
            <a:endParaRPr lang="de-DE" smtClean="0">
              <a:ea typeface="Arial" pitchFamily="-123" charset="0"/>
            </a:endParaRPr>
          </a:p>
          <a:p>
            <a:pPr>
              <a:buFontTx/>
              <a:buNone/>
            </a:pPr>
            <a:r>
              <a:rPr lang="de-DE" smtClean="0">
                <a:ea typeface="ＭＳ Ｐゴシック" pitchFamily="-123" charset="-128"/>
              </a:rPr>
              <a:t> </a:t>
            </a:r>
          </a:p>
        </p:txBody>
      </p:sp>
      <p:pic>
        <p:nvPicPr>
          <p:cNvPr id="122883" name="Picture 2" descr="http://upload.wikimedia.org/wikipedia/commons/thumb/4/46/Golowatschewski_-_Georg_Thomas_von_Asch.jpg/95px-Golowatschewski_-_Georg_Thomas_von_As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3068638"/>
            <a:ext cx="904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4" name="Picture 2" descr="N30-60, E90-1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4256088"/>
            <a:ext cx="10080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5" name="Inhaltsplatzhalter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4471988"/>
            <a:ext cx="11699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6" name="Grafik 36"/>
          <p:cNvPicPr>
            <a:picLocks noChangeAspect="1" noChangeArrowheads="1"/>
          </p:cNvPicPr>
          <p:nvPr/>
        </p:nvPicPr>
        <p:blipFill>
          <a:blip r:embed="rId6"/>
          <a:srcRect l="36598" t="25800" r="41870" b="14647"/>
          <a:stretch>
            <a:fillRect/>
          </a:stretch>
        </p:blipFill>
        <p:spPr bwMode="auto">
          <a:xfrm>
            <a:off x="3851275" y="4221163"/>
            <a:ext cx="130333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7" name="Picture 4" descr="Cod_Ms_Asch_1_00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7900" y="3141663"/>
            <a:ext cx="1833563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feld 11"/>
          <p:cNvSpPr txBox="1">
            <a:spLocks noChangeArrowheads="1"/>
          </p:cNvSpPr>
          <p:nvPr/>
        </p:nvSpPr>
        <p:spPr bwMode="auto">
          <a:xfrm>
            <a:off x="6659563" y="3357563"/>
            <a:ext cx="865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Was?</a:t>
            </a:r>
          </a:p>
        </p:txBody>
      </p:sp>
      <p:sp>
        <p:nvSpPr>
          <p:cNvPr id="11" name="Textfeld 11"/>
          <p:cNvSpPr txBox="1">
            <a:spLocks noChangeArrowheads="1"/>
          </p:cNvSpPr>
          <p:nvPr/>
        </p:nvSpPr>
        <p:spPr bwMode="auto">
          <a:xfrm>
            <a:off x="1835150" y="3141663"/>
            <a:ext cx="792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Wer?</a:t>
            </a:r>
          </a:p>
        </p:txBody>
      </p:sp>
      <p:sp>
        <p:nvSpPr>
          <p:cNvPr id="12" name="Textfeld 11"/>
          <p:cNvSpPr txBox="1">
            <a:spLocks noChangeArrowheads="1"/>
          </p:cNvSpPr>
          <p:nvPr/>
        </p:nvSpPr>
        <p:spPr bwMode="auto">
          <a:xfrm>
            <a:off x="8027988" y="4437063"/>
            <a:ext cx="72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Wo?</a:t>
            </a:r>
          </a:p>
        </p:txBody>
      </p:sp>
      <p:sp>
        <p:nvSpPr>
          <p:cNvPr id="13" name="Textfeld 11"/>
          <p:cNvSpPr txBox="1">
            <a:spLocks noChangeArrowheads="1"/>
          </p:cNvSpPr>
          <p:nvPr/>
        </p:nvSpPr>
        <p:spPr bwMode="auto">
          <a:xfrm>
            <a:off x="5292725" y="5661025"/>
            <a:ext cx="935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Wann?</a:t>
            </a:r>
          </a:p>
        </p:txBody>
      </p:sp>
      <p:sp>
        <p:nvSpPr>
          <p:cNvPr id="14" name="Textfeld 11"/>
          <p:cNvSpPr txBox="1">
            <a:spLocks noChangeArrowheads="1"/>
          </p:cNvSpPr>
          <p:nvPr/>
        </p:nvSpPr>
        <p:spPr bwMode="auto">
          <a:xfrm>
            <a:off x="468313" y="4941888"/>
            <a:ext cx="863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Was?</a:t>
            </a:r>
          </a:p>
        </p:txBody>
      </p:sp>
      <p:cxnSp>
        <p:nvCxnSpPr>
          <p:cNvPr id="15" name="Gerade Verbindung mit Pfeil 26"/>
          <p:cNvCxnSpPr/>
          <p:nvPr/>
        </p:nvCxnSpPr>
        <p:spPr bwMode="auto">
          <a:xfrm flipV="1">
            <a:off x="3708400" y="3429000"/>
            <a:ext cx="1008063" cy="0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Gerade Verbindung mit Pfeil 26"/>
          <p:cNvCxnSpPr/>
          <p:nvPr/>
        </p:nvCxnSpPr>
        <p:spPr bwMode="auto">
          <a:xfrm rot="10800000" flipV="1">
            <a:off x="5292725" y="5084763"/>
            <a:ext cx="2087563" cy="431800"/>
          </a:xfrm>
          <a:prstGeom prst="curvedConnector3">
            <a:avLst>
              <a:gd name="adj1" fmla="val -20990"/>
            </a:avLst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8" name="Gerade Verbindung mit Pfeil 26"/>
          <p:cNvCxnSpPr/>
          <p:nvPr/>
        </p:nvCxnSpPr>
        <p:spPr bwMode="auto">
          <a:xfrm>
            <a:off x="2555875" y="5157788"/>
            <a:ext cx="1223963" cy="431800"/>
          </a:xfrm>
          <a:prstGeom prst="curvedConnector3">
            <a:avLst>
              <a:gd name="adj1" fmla="val 20574"/>
            </a:avLst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9" name="Gerade Verbindung mit Pfeil 26"/>
          <p:cNvCxnSpPr/>
          <p:nvPr/>
        </p:nvCxnSpPr>
        <p:spPr bwMode="auto">
          <a:xfrm>
            <a:off x="6732588" y="3716338"/>
            <a:ext cx="935037" cy="360362"/>
          </a:xfrm>
          <a:prstGeom prst="curvedConnector3">
            <a:avLst>
              <a:gd name="adj1" fmla="val 128441"/>
            </a:avLst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2" name="Gerade Verbindung mit Pfeil 26"/>
          <p:cNvCxnSpPr/>
          <p:nvPr/>
        </p:nvCxnSpPr>
        <p:spPr bwMode="auto">
          <a:xfrm rot="10800000" flipV="1">
            <a:off x="1763713" y="3716338"/>
            <a:ext cx="792162" cy="649287"/>
          </a:xfrm>
          <a:prstGeom prst="curvedConnector3">
            <a:avLst>
              <a:gd name="adj1" fmla="val 207421"/>
            </a:avLst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8" name="Gerade Verbindung mit Pfeil 26"/>
          <p:cNvCxnSpPr/>
          <p:nvPr/>
        </p:nvCxnSpPr>
        <p:spPr bwMode="auto">
          <a:xfrm rot="5400000">
            <a:off x="5148263" y="4076700"/>
            <a:ext cx="863600" cy="720725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2" name="Gerade Verbindung mit Pfeil 26"/>
          <p:cNvCxnSpPr/>
          <p:nvPr/>
        </p:nvCxnSpPr>
        <p:spPr bwMode="auto">
          <a:xfrm>
            <a:off x="3132138" y="4292600"/>
            <a:ext cx="647700" cy="576263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Titel 1"/>
          <p:cNvSpPr>
            <a:spLocks noGrp="1"/>
          </p:cNvSpPr>
          <p:nvPr>
            <p:ph type="title"/>
          </p:nvPr>
        </p:nvSpPr>
        <p:spPr>
          <a:xfrm>
            <a:off x="539750" y="549275"/>
            <a:ext cx="8229600" cy="579438"/>
          </a:xfrm>
        </p:spPr>
        <p:txBody>
          <a:bodyPr/>
          <a:lstStyle/>
          <a:p>
            <a:r>
              <a:rPr lang="de-DE" b="1" smtClean="0">
                <a:ea typeface="ＭＳ Ｐゴシック" pitchFamily="-123" charset="-128"/>
              </a:rPr>
              <a:t>Schritt 1:</a:t>
            </a:r>
            <a:r>
              <a:rPr lang="de-DE" smtClean="0">
                <a:ea typeface="ＭＳ Ｐゴシック" pitchFamily="-123" charset="-128"/>
              </a:rPr>
              <a:t> Erhebung</a:t>
            </a:r>
          </a:p>
        </p:txBody>
      </p:sp>
      <p:sp>
        <p:nvSpPr>
          <p:cNvPr id="123906" name="Inhaltsplatzhalt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111750"/>
          </a:xfrm>
        </p:spPr>
        <p:txBody>
          <a:bodyPr/>
          <a:lstStyle/>
          <a:p>
            <a:r>
              <a:rPr lang="de-DE" b="1" smtClean="0">
                <a:ea typeface="ＭＳ Ｐゴシック" pitchFamily="-123" charset="-128"/>
              </a:rPr>
              <a:t>Workshop mit Experten aus Geistes- und Naturwissenschaften</a:t>
            </a:r>
          </a:p>
          <a:p>
            <a:r>
              <a:rPr lang="de-DE" smtClean="0">
                <a:ea typeface="ＭＳ Ｐゴシック" pitchFamily="-123" charset="-128"/>
              </a:rPr>
              <a:t>einrichtungsübergreifend</a:t>
            </a:r>
          </a:p>
          <a:p>
            <a:pPr lvl="1"/>
            <a:r>
              <a:rPr lang="de-DE" smtClean="0">
                <a:ea typeface="Arial" pitchFamily="-123" charset="0"/>
              </a:rPr>
              <a:t>Museen</a:t>
            </a:r>
          </a:p>
          <a:p>
            <a:pPr lvl="1"/>
            <a:r>
              <a:rPr lang="de-DE" smtClean="0">
                <a:ea typeface="Arial" pitchFamily="-123" charset="0"/>
              </a:rPr>
              <a:t>Bibliotheken</a:t>
            </a:r>
          </a:p>
          <a:p>
            <a:pPr lvl="1"/>
            <a:r>
              <a:rPr lang="de-DE" smtClean="0">
                <a:ea typeface="Arial" pitchFamily="-123" charset="0"/>
              </a:rPr>
              <a:t>Archive</a:t>
            </a:r>
          </a:p>
          <a:p>
            <a:r>
              <a:rPr lang="de-DE" smtClean="0">
                <a:ea typeface="ＭＳ Ｐゴシック" pitchFamily="-123" charset="-128"/>
              </a:rPr>
              <a:t>fächerübergreifend</a:t>
            </a:r>
          </a:p>
          <a:p>
            <a:pPr lvl="1"/>
            <a:r>
              <a:rPr lang="de-DE" smtClean="0">
                <a:ea typeface="Arial" pitchFamily="-123" charset="0"/>
              </a:rPr>
              <a:t>Anatomie / Humanbiologie</a:t>
            </a:r>
          </a:p>
          <a:p>
            <a:pPr lvl="1"/>
            <a:r>
              <a:rPr lang="de-DE" smtClean="0">
                <a:ea typeface="Arial" pitchFamily="-123" charset="0"/>
              </a:rPr>
              <a:t>Archäologie</a:t>
            </a:r>
          </a:p>
          <a:p>
            <a:pPr lvl="1"/>
            <a:r>
              <a:rPr lang="de-DE" smtClean="0">
                <a:ea typeface="Arial" pitchFamily="-123" charset="0"/>
              </a:rPr>
              <a:t>Bibliothekswissenschaft</a:t>
            </a:r>
          </a:p>
          <a:p>
            <a:pPr lvl="1"/>
            <a:r>
              <a:rPr lang="de-DE" smtClean="0">
                <a:ea typeface="Arial" pitchFamily="-123" charset="0"/>
              </a:rPr>
              <a:t>Botanik</a:t>
            </a:r>
          </a:p>
          <a:p>
            <a:pPr lvl="1"/>
            <a:r>
              <a:rPr lang="de-DE" smtClean="0">
                <a:ea typeface="Arial" pitchFamily="-123" charset="0"/>
              </a:rPr>
              <a:t>Ethnologie</a:t>
            </a:r>
          </a:p>
          <a:p>
            <a:pPr lvl="1"/>
            <a:r>
              <a:rPr lang="de-DE" smtClean="0">
                <a:ea typeface="Arial" pitchFamily="-123" charset="0"/>
              </a:rPr>
              <a:t>Geologie / Mineralogie</a:t>
            </a:r>
          </a:p>
          <a:p>
            <a:pPr lvl="1"/>
            <a:r>
              <a:rPr lang="de-DE" smtClean="0">
                <a:ea typeface="Arial" pitchFamily="-123" charset="0"/>
              </a:rPr>
              <a:t>Informatik</a:t>
            </a:r>
          </a:p>
          <a:p>
            <a:pPr lvl="1"/>
            <a:r>
              <a:rPr lang="de-DE" smtClean="0">
                <a:ea typeface="Arial" pitchFamily="-123" charset="0"/>
              </a:rPr>
              <a:t>Kunstgeschichte</a:t>
            </a:r>
            <a:r>
              <a:rPr lang="en-US" i="1" smtClean="0">
                <a:ea typeface="Arial" pitchFamily="-123" charset="0"/>
              </a:rPr>
              <a:t>                 </a:t>
            </a:r>
            <a:endParaRPr lang="de-DE" sz="1400" smtClean="0">
              <a:ea typeface="Arial" pitchFamily="-123" charset="0"/>
            </a:endParaRPr>
          </a:p>
          <a:p>
            <a:pPr lvl="1"/>
            <a:r>
              <a:rPr lang="de-DE" smtClean="0">
                <a:ea typeface="Arial" pitchFamily="-123" charset="0"/>
              </a:rPr>
              <a:t>Musikwissenschaft</a:t>
            </a:r>
          </a:p>
          <a:p>
            <a:pPr lvl="1"/>
            <a:r>
              <a:rPr lang="de-DE" smtClean="0">
                <a:ea typeface="Arial" pitchFamily="-123" charset="0"/>
              </a:rPr>
              <a:t>Zoologie</a:t>
            </a:r>
          </a:p>
          <a:p>
            <a:r>
              <a:rPr lang="de-DE" b="1" smtClean="0">
                <a:ea typeface="ＭＳ Ｐゴシック" pitchFamily="-123" charset="-128"/>
              </a:rPr>
              <a:t>Interviews</a:t>
            </a:r>
          </a:p>
          <a:p>
            <a:pPr lvl="1"/>
            <a:endParaRPr lang="de-DE" smtClean="0">
              <a:ea typeface="Arial" pitchFamily="-123" charset="0"/>
            </a:endParaRPr>
          </a:p>
        </p:txBody>
      </p:sp>
      <p:pic>
        <p:nvPicPr>
          <p:cNvPr id="12390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2444750"/>
            <a:ext cx="509428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feld 11"/>
          <p:cNvSpPr txBox="1">
            <a:spLocks noChangeArrowheads="1"/>
          </p:cNvSpPr>
          <p:nvPr/>
        </p:nvSpPr>
        <p:spPr bwMode="auto">
          <a:xfrm>
            <a:off x="3749675" y="5548313"/>
            <a:ext cx="4638675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 smtClean="0">
                <a:solidFill>
                  <a:schemeClr val="accent3">
                    <a:lumMod val="50000"/>
                  </a:schemeClr>
                </a:solidFill>
              </a:rPr>
              <a:t>Change of ownership / Chain of custody – Visions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200" b="1" dirty="0" smtClean="0">
                <a:solidFill>
                  <a:schemeClr val="accent3">
                    <a:lumMod val="50000"/>
                  </a:schemeClr>
                </a:solidFill>
              </a:rPr>
              <a:t>http://asch.wiki.gwdg.de/index.php/Workshop_2015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Ellipse 34"/>
          <p:cNvSpPr/>
          <p:nvPr/>
        </p:nvSpPr>
        <p:spPr>
          <a:xfrm>
            <a:off x="3544888" y="4248150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4" name="Ellipse 53"/>
          <p:cNvSpPr/>
          <p:nvPr/>
        </p:nvSpPr>
        <p:spPr>
          <a:xfrm>
            <a:off x="4999038" y="4052888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5" name="Ellipse 54"/>
          <p:cNvSpPr/>
          <p:nvPr/>
        </p:nvSpPr>
        <p:spPr>
          <a:xfrm>
            <a:off x="6543675" y="3705225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0" name="Ellipse 49"/>
          <p:cNvSpPr/>
          <p:nvPr/>
        </p:nvSpPr>
        <p:spPr>
          <a:xfrm>
            <a:off x="5364163" y="4213225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1" name="Ellipse 50"/>
          <p:cNvSpPr/>
          <p:nvPr/>
        </p:nvSpPr>
        <p:spPr>
          <a:xfrm>
            <a:off x="6332538" y="4148138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2" name="Ellipse 51"/>
          <p:cNvSpPr/>
          <p:nvPr/>
        </p:nvSpPr>
        <p:spPr>
          <a:xfrm>
            <a:off x="5815013" y="4244975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3" name="Ellipse 52"/>
          <p:cNvSpPr/>
          <p:nvPr/>
        </p:nvSpPr>
        <p:spPr>
          <a:xfrm>
            <a:off x="4821238" y="3690938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5381625" y="3041650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5" name="Ellipse 44"/>
          <p:cNvSpPr/>
          <p:nvPr/>
        </p:nvSpPr>
        <p:spPr>
          <a:xfrm>
            <a:off x="8559800" y="4148138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6" name="Ellipse 45"/>
          <p:cNvSpPr/>
          <p:nvPr/>
        </p:nvSpPr>
        <p:spPr>
          <a:xfrm>
            <a:off x="7189788" y="4068763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7" name="Ellipse 46"/>
          <p:cNvSpPr/>
          <p:nvPr/>
        </p:nvSpPr>
        <p:spPr>
          <a:xfrm>
            <a:off x="8596313" y="3330575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8" name="Ellipse 47"/>
          <p:cNvSpPr/>
          <p:nvPr/>
        </p:nvSpPr>
        <p:spPr>
          <a:xfrm>
            <a:off x="7493000" y="3098800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9" name="Ellipse 48"/>
          <p:cNvSpPr/>
          <p:nvPr/>
        </p:nvSpPr>
        <p:spPr>
          <a:xfrm>
            <a:off x="8029575" y="3005138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Ellipse 35"/>
          <p:cNvSpPr/>
          <p:nvPr/>
        </p:nvSpPr>
        <p:spPr>
          <a:xfrm>
            <a:off x="2895600" y="4222750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7" name="Ellipse 36"/>
          <p:cNvSpPr/>
          <p:nvPr/>
        </p:nvSpPr>
        <p:spPr>
          <a:xfrm>
            <a:off x="3576638" y="3089275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8" name="Ellipse 37"/>
          <p:cNvSpPr/>
          <p:nvPr/>
        </p:nvSpPr>
        <p:spPr>
          <a:xfrm>
            <a:off x="4110038" y="4094163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9" name="Ellipse 38"/>
          <p:cNvSpPr/>
          <p:nvPr/>
        </p:nvSpPr>
        <p:spPr>
          <a:xfrm>
            <a:off x="2627313" y="3330575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0" name="Ellipse 39"/>
          <p:cNvSpPr/>
          <p:nvPr/>
        </p:nvSpPr>
        <p:spPr>
          <a:xfrm>
            <a:off x="1889125" y="3290888"/>
            <a:ext cx="317500" cy="288925"/>
          </a:xfrm>
          <a:prstGeom prst="ellipse">
            <a:avLst/>
          </a:prstGeom>
          <a:solidFill>
            <a:srgbClr val="CF2F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1" name="Ellipse 40"/>
          <p:cNvSpPr/>
          <p:nvPr/>
        </p:nvSpPr>
        <p:spPr>
          <a:xfrm>
            <a:off x="3213100" y="3087688"/>
            <a:ext cx="317500" cy="288925"/>
          </a:xfrm>
          <a:prstGeom prst="ellipse">
            <a:avLst/>
          </a:prstGeom>
          <a:solidFill>
            <a:srgbClr val="CF2F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2" name="Ellipse 41"/>
          <p:cNvSpPr/>
          <p:nvPr/>
        </p:nvSpPr>
        <p:spPr>
          <a:xfrm>
            <a:off x="7962900" y="4292600"/>
            <a:ext cx="317500" cy="288925"/>
          </a:xfrm>
          <a:prstGeom prst="ellipse">
            <a:avLst/>
          </a:prstGeom>
          <a:solidFill>
            <a:srgbClr val="CF2F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3" name="Ellipse 42"/>
          <p:cNvSpPr/>
          <p:nvPr/>
        </p:nvSpPr>
        <p:spPr>
          <a:xfrm>
            <a:off x="5973763" y="3087688"/>
            <a:ext cx="317500" cy="288925"/>
          </a:xfrm>
          <a:prstGeom prst="ellipse">
            <a:avLst/>
          </a:prstGeom>
          <a:solidFill>
            <a:srgbClr val="CF2F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4" name="Ellipse 33"/>
          <p:cNvSpPr/>
          <p:nvPr/>
        </p:nvSpPr>
        <p:spPr>
          <a:xfrm>
            <a:off x="1109663" y="3087688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Ellipse 31"/>
          <p:cNvSpPr/>
          <p:nvPr/>
        </p:nvSpPr>
        <p:spPr>
          <a:xfrm>
            <a:off x="1373188" y="4292600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741363" y="4244975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Ellipse 29"/>
          <p:cNvSpPr/>
          <p:nvPr/>
        </p:nvSpPr>
        <p:spPr>
          <a:xfrm>
            <a:off x="300038" y="3719513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8313" y="836613"/>
            <a:ext cx="8567737" cy="5472112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Umgang mit Provenienzinformationen zu Sammlungsobjekten</a:t>
            </a:r>
          </a:p>
          <a:p>
            <a:pPr>
              <a:defRPr/>
            </a:pPr>
            <a:r>
              <a:rPr lang="de-DE" dirty="0" smtClean="0"/>
              <a:t>Datenmanagement</a:t>
            </a:r>
          </a:p>
          <a:p>
            <a:pPr lvl="1">
              <a:defRPr/>
            </a:pPr>
            <a:r>
              <a:rPr lang="de-DE" dirty="0" smtClean="0"/>
              <a:t>Welche  </a:t>
            </a:r>
            <a:r>
              <a:rPr lang="de-DE" dirty="0"/>
              <a:t>Informationen </a:t>
            </a:r>
            <a:r>
              <a:rPr lang="de-DE" dirty="0" smtClean="0"/>
              <a:t>liegen zu </a:t>
            </a:r>
            <a:r>
              <a:rPr lang="de-DE" dirty="0"/>
              <a:t>den Objekten </a:t>
            </a:r>
            <a:r>
              <a:rPr lang="de-DE" dirty="0" smtClean="0"/>
              <a:t>vor (Katalog, Etikett, Archivmaterial, Beschriftungen auf Kisten, Publikationen…)?</a:t>
            </a:r>
          </a:p>
          <a:p>
            <a:pPr lvl="1">
              <a:defRPr/>
            </a:pPr>
            <a:r>
              <a:rPr lang="de-DE" dirty="0" smtClean="0"/>
              <a:t>Inwieweit sind diese Informationen zusammengetragen / zugänglich?</a:t>
            </a:r>
          </a:p>
          <a:p>
            <a:pPr lvl="1">
              <a:defRPr/>
            </a:pPr>
            <a:r>
              <a:rPr lang="de-DE" dirty="0" smtClean="0"/>
              <a:t>Welche Datenbank wird genutzt?</a:t>
            </a:r>
          </a:p>
          <a:p>
            <a:pPr lvl="1">
              <a:defRPr/>
            </a:pPr>
            <a:r>
              <a:rPr lang="de-DE" dirty="0" smtClean="0"/>
              <a:t>Welche Daten befinden sich in der Datenbank?</a:t>
            </a:r>
          </a:p>
          <a:p>
            <a:pPr marL="0" indent="0">
              <a:buFontTx/>
              <a:buNone/>
              <a:defRPr/>
            </a:pPr>
            <a:endParaRPr lang="de-DE" dirty="0" smtClean="0"/>
          </a:p>
          <a:p>
            <a:pPr marL="0" indent="0">
              <a:buFontTx/>
              <a:buNone/>
              <a:defRPr/>
            </a:pPr>
            <a:endParaRPr lang="de-DE" dirty="0" smtClean="0"/>
          </a:p>
          <a:p>
            <a:pPr marL="0" indent="0">
              <a:buFontTx/>
              <a:buNone/>
              <a:defRPr/>
            </a:pPr>
            <a:endParaRPr lang="de-DE" dirty="0" smtClean="0"/>
          </a:p>
          <a:p>
            <a:pPr marL="0" indent="0">
              <a:buFontTx/>
              <a:buNone/>
              <a:defRPr/>
            </a:pPr>
            <a:endParaRPr lang="de-DE" dirty="0" smtClean="0"/>
          </a:p>
          <a:p>
            <a:pPr>
              <a:buFontTx/>
              <a:buNone/>
              <a:defRPr/>
            </a:pPr>
            <a:endParaRPr lang="de-DE" dirty="0"/>
          </a:p>
          <a:p>
            <a:pPr>
              <a:lnSpc>
                <a:spcPct val="200000"/>
              </a:lnSpc>
              <a:buFont typeface="Wingdings" pitchFamily="2" charset="2"/>
              <a:buChar char="Ø"/>
              <a:defRPr/>
            </a:pPr>
            <a:r>
              <a:rPr lang="de-DE" dirty="0" smtClean="0"/>
              <a:t>verschiedene Datenlieferanten – verschiedene fachliche Profile</a:t>
            </a:r>
          </a:p>
          <a:p>
            <a:pPr marL="457200" lvl="1" indent="0">
              <a:lnSpc>
                <a:spcPct val="200000"/>
              </a:lnSpc>
              <a:buFontTx/>
              <a:buNone/>
              <a:defRPr/>
            </a:pPr>
            <a:endParaRPr lang="de-DE" dirty="0"/>
          </a:p>
          <a:p>
            <a:pPr marL="457200" lvl="1" indent="0">
              <a:buFontTx/>
              <a:buNone/>
              <a:defRPr/>
            </a:pPr>
            <a:endParaRPr lang="de-DE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endParaRPr lang="de-DE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endParaRPr lang="de-DE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endParaRPr lang="de-DE" dirty="0"/>
          </a:p>
          <a:p>
            <a:pPr>
              <a:defRPr/>
            </a:pPr>
            <a:endParaRPr lang="de-DE" dirty="0" smtClean="0"/>
          </a:p>
          <a:p>
            <a:pPr marL="57150" indent="0">
              <a:defRPr/>
            </a:pPr>
            <a:endParaRPr lang="de-DE" dirty="0" smtClean="0"/>
          </a:p>
        </p:txBody>
      </p:sp>
      <p:sp>
        <p:nvSpPr>
          <p:cNvPr id="124955" name="Titel 1"/>
          <p:cNvSpPr>
            <a:spLocks noGrp="1"/>
          </p:cNvSpPr>
          <p:nvPr>
            <p:ph type="title"/>
          </p:nvPr>
        </p:nvSpPr>
        <p:spPr>
          <a:xfrm>
            <a:off x="466725" y="333375"/>
            <a:ext cx="8229600" cy="579438"/>
          </a:xfrm>
        </p:spPr>
        <p:txBody>
          <a:bodyPr/>
          <a:lstStyle/>
          <a:p>
            <a:r>
              <a:rPr lang="de-DE" smtClean="0">
                <a:ea typeface="ＭＳ Ｐゴシック" pitchFamily="-123" charset="-128"/>
              </a:rPr>
              <a:t>Workshop und Interviews: Themenschwerpunkte</a:t>
            </a:r>
          </a:p>
        </p:txBody>
      </p:sp>
      <p:sp>
        <p:nvSpPr>
          <p:cNvPr id="7" name="Pfeil nach rechts 6"/>
          <p:cNvSpPr/>
          <p:nvPr/>
        </p:nvSpPr>
        <p:spPr>
          <a:xfrm>
            <a:off x="900113" y="5516563"/>
            <a:ext cx="576262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" name="Pfeil nach rechts 7"/>
          <p:cNvSpPr/>
          <p:nvPr/>
        </p:nvSpPr>
        <p:spPr>
          <a:xfrm>
            <a:off x="900113" y="5229225"/>
            <a:ext cx="576262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" name="Pfeil nach rechts 8"/>
          <p:cNvSpPr/>
          <p:nvPr/>
        </p:nvSpPr>
        <p:spPr>
          <a:xfrm>
            <a:off x="900113" y="5805488"/>
            <a:ext cx="576262" cy="1444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619250" y="5084763"/>
            <a:ext cx="64008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e-DE" altLang="de-DE" sz="1600" kern="0" dirty="0">
                <a:solidFill>
                  <a:srgbClr val="808080"/>
                </a:solidFill>
                <a:latin typeface="+mn-lt"/>
              </a:rPr>
              <a:t>unterschiedliche Datenformate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e-DE" altLang="de-DE" sz="1600" kern="0" dirty="0">
                <a:solidFill>
                  <a:srgbClr val="808080"/>
                </a:solidFill>
                <a:latin typeface="+mn-lt"/>
              </a:rPr>
              <a:t>unterschiedliche Vokabulare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e-DE" altLang="de-DE" sz="1600" kern="0" dirty="0">
                <a:solidFill>
                  <a:srgbClr val="808080"/>
                </a:solidFill>
                <a:latin typeface="+mn-lt"/>
              </a:rPr>
              <a:t>unterschiedliche Anforderungen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lang="de-DE" altLang="de-DE" kern="0" dirty="0">
              <a:solidFill>
                <a:srgbClr val="808080"/>
              </a:solidFill>
              <a:latin typeface="+mn-lt"/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466725" y="3209925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4973638" y="3209925"/>
            <a:ext cx="1728787" cy="1157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7156450" y="3232150"/>
            <a:ext cx="1727200" cy="1157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2700338" y="3232150"/>
            <a:ext cx="1727200" cy="1157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466725" y="3232150"/>
            <a:ext cx="1728788" cy="1157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feld 15"/>
          <p:cNvSpPr txBox="1">
            <a:spLocks noChangeArrowheads="1"/>
          </p:cNvSpPr>
          <p:nvPr/>
        </p:nvSpPr>
        <p:spPr bwMode="auto">
          <a:xfrm>
            <a:off x="647700" y="3641725"/>
            <a:ext cx="1366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Erfahrungen</a:t>
            </a:r>
          </a:p>
        </p:txBody>
      </p:sp>
      <p:sp>
        <p:nvSpPr>
          <p:cNvPr id="27" name="Textfeld 15"/>
          <p:cNvSpPr txBox="1">
            <a:spLocks noChangeArrowheads="1"/>
          </p:cNvSpPr>
          <p:nvPr/>
        </p:nvSpPr>
        <p:spPr bwMode="auto">
          <a:xfrm>
            <a:off x="2627313" y="3644900"/>
            <a:ext cx="18716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Forschungsfragen</a:t>
            </a:r>
          </a:p>
        </p:txBody>
      </p:sp>
      <p:sp>
        <p:nvSpPr>
          <p:cNvPr id="28" name="Textfeld 15"/>
          <p:cNvSpPr txBox="1">
            <a:spLocks noChangeArrowheads="1"/>
          </p:cNvSpPr>
          <p:nvPr/>
        </p:nvSpPr>
        <p:spPr bwMode="auto">
          <a:xfrm>
            <a:off x="5222875" y="3619500"/>
            <a:ext cx="1230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Baustellen</a:t>
            </a:r>
          </a:p>
        </p:txBody>
      </p:sp>
      <p:sp>
        <p:nvSpPr>
          <p:cNvPr id="29" name="Textfeld 15"/>
          <p:cNvSpPr txBox="1">
            <a:spLocks noChangeArrowheads="1"/>
          </p:cNvSpPr>
          <p:nvPr/>
        </p:nvSpPr>
        <p:spPr bwMode="auto">
          <a:xfrm>
            <a:off x="7443788" y="3644900"/>
            <a:ext cx="11525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Visionen</a:t>
            </a:r>
          </a:p>
        </p:txBody>
      </p:sp>
      <p:sp>
        <p:nvSpPr>
          <p:cNvPr id="33" name="Ellipse 32"/>
          <p:cNvSpPr/>
          <p:nvPr/>
        </p:nvSpPr>
        <p:spPr>
          <a:xfrm>
            <a:off x="2014538" y="4078288"/>
            <a:ext cx="317500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itel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8218488" cy="5794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b="1" dirty="0" smtClean="0">
                <a:ea typeface="ＭＳ Ｐゴシック" pitchFamily="-123" charset="-128"/>
              </a:rPr>
              <a:t>Schritt 2:</a:t>
            </a:r>
            <a:r>
              <a:rPr lang="de-DE" dirty="0" smtClean="0">
                <a:ea typeface="ＭＳ Ｐゴシック" pitchFamily="-123" charset="-128"/>
              </a:rPr>
              <a:t> Auswertung</a:t>
            </a:r>
            <a:br>
              <a:rPr lang="de-DE" dirty="0" smtClean="0">
                <a:ea typeface="ＭＳ Ｐゴシック" pitchFamily="-123" charset="-128"/>
              </a:rPr>
            </a:br>
            <a:r>
              <a:rPr lang="de-DE" dirty="0" smtClean="0">
                <a:ea typeface="ＭＳ Ｐゴシック" pitchFamily="-123" charset="-128"/>
              </a:rPr>
              <a:t>a) Formulierung von Case </a:t>
            </a:r>
            <a:r>
              <a:rPr lang="de-DE" dirty="0" smtClean="0">
                <a:ea typeface="ＭＳ Ｐゴシック" pitchFamily="-123" charset="-128"/>
              </a:rPr>
              <a:t>Stories (31) </a:t>
            </a:r>
            <a:r>
              <a:rPr lang="de-DE" dirty="0" smtClean="0">
                <a:ea typeface="ＭＳ Ｐゴシック" pitchFamily="-123" charset="-128"/>
              </a:rPr>
              <a:t>und </a:t>
            </a:r>
            <a:r>
              <a:rPr lang="de-DE" dirty="0" smtClean="0">
                <a:ea typeface="ＭＳ Ｐゴシック" pitchFamily="-123" charset="-128"/>
              </a:rPr>
              <a:t>Scenarios </a:t>
            </a:r>
            <a:endParaRPr lang="de-DE" dirty="0" smtClean="0">
              <a:ea typeface="ＭＳ Ｐゴシック" pitchFamily="-123" charset="-128"/>
            </a:endParaRPr>
          </a:p>
        </p:txBody>
      </p:sp>
      <p:pic>
        <p:nvPicPr>
          <p:cNvPr id="1259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r="50522" b="60265"/>
          <a:stretch>
            <a:fillRect/>
          </a:stretch>
        </p:blipFill>
        <p:spPr>
          <a:xfrm>
            <a:off x="251520" y="1556792"/>
            <a:ext cx="8809038" cy="3816350"/>
          </a:xfrm>
        </p:spPr>
      </p:pic>
      <p:sp>
        <p:nvSpPr>
          <p:cNvPr id="125955" name="Fußzeilenplatzhalt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dirty="0" err="1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Provenienztreffen</a:t>
            </a:r>
            <a:r>
              <a:rPr lang="de-DE" dirty="0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 26.10.2016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 smtClean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043608" y="1772816"/>
            <a:ext cx="158417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Case Stories</a:t>
            </a:r>
            <a:endParaRPr lang="de-D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>
              <a:ea typeface="ＭＳ Ｐゴシック" pitchFamily="-123" charset="-128"/>
            </a:endParaRPr>
          </a:p>
        </p:txBody>
      </p:sp>
      <p:pic>
        <p:nvPicPr>
          <p:cNvPr id="1269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994" r="2046"/>
          <a:stretch>
            <a:fillRect/>
          </a:stretch>
        </p:blipFill>
        <p:spPr>
          <a:xfrm>
            <a:off x="250825" y="260350"/>
            <a:ext cx="8893175" cy="5573713"/>
          </a:xfrm>
        </p:spPr>
      </p:pic>
      <p:sp>
        <p:nvSpPr>
          <p:cNvPr id="126979" name="Fußzeilenplatzhalt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dirty="0" err="1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Provenienztreffen</a:t>
            </a:r>
            <a:r>
              <a:rPr lang="de-DE" dirty="0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 26.10.2016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 smtClean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llipse 20"/>
          <p:cNvSpPr/>
          <p:nvPr/>
        </p:nvSpPr>
        <p:spPr>
          <a:xfrm>
            <a:off x="2706688" y="3935413"/>
            <a:ext cx="2816225" cy="1447800"/>
          </a:xfrm>
          <a:prstGeom prst="ellipse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.....</a:t>
            </a:r>
          </a:p>
        </p:txBody>
      </p:sp>
      <p:sp>
        <p:nvSpPr>
          <p:cNvPr id="2150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>
                <a:solidFill>
                  <a:schemeClr val="accent2">
                    <a:lumMod val="75000"/>
                  </a:schemeClr>
                </a:solidFill>
              </a:rPr>
              <a:t>Schritt 2: </a:t>
            </a:r>
            <a:r>
              <a:rPr lang="en-US" altLang="de-DE" dirty="0" err="1" smtClean="0">
                <a:solidFill>
                  <a:schemeClr val="accent2">
                    <a:lumMod val="75000"/>
                  </a:schemeClr>
                </a:solidFill>
              </a:rPr>
              <a:t>F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ormulierung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von use cases (8)</a:t>
            </a:r>
            <a:endParaRPr lang="de-DE" altLang="de-DE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652" name="Fußzeilenplatzhalter 3"/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80808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rgbClr val="80808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80808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rgbClr val="80808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 dirty="0" err="1" smtClean="0">
                <a:solidFill>
                  <a:schemeClr val="bg1"/>
                </a:solidFill>
              </a:rPr>
              <a:t>Provenienztreffen</a:t>
            </a:r>
            <a:r>
              <a:rPr lang="de-DE" altLang="de-DE" sz="1000" dirty="0" smtClean="0">
                <a:solidFill>
                  <a:schemeClr val="bg1"/>
                </a:solidFill>
              </a:rPr>
              <a:t> 26.10.2016</a:t>
            </a:r>
            <a:endParaRPr lang="de-DE" altLang="de-DE" sz="1000" dirty="0" smtClean="0">
              <a:solidFill>
                <a:schemeClr val="bg1"/>
              </a:solidFill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6851650" y="1831975"/>
            <a:ext cx="2263775" cy="1214438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>
                <a:solidFill>
                  <a:schemeClr val="tx1"/>
                </a:solidFill>
              </a:rPr>
              <a:t>find </a:t>
            </a:r>
            <a:r>
              <a:rPr lang="de-DE" sz="1600" dirty="0" err="1">
                <a:solidFill>
                  <a:schemeClr val="tx1"/>
                </a:solidFill>
              </a:rPr>
              <a:t>information</a:t>
            </a:r>
            <a:r>
              <a:rPr lang="de-DE" sz="1600" dirty="0">
                <a:solidFill>
                  <a:schemeClr val="tx1"/>
                </a:solidFill>
              </a:rPr>
              <a:t> on item </a:t>
            </a:r>
            <a:r>
              <a:rPr lang="de-DE" sz="1600" dirty="0" err="1">
                <a:solidFill>
                  <a:schemeClr val="tx1"/>
                </a:solidFill>
              </a:rPr>
              <a:t>and</a:t>
            </a:r>
            <a:r>
              <a:rPr lang="de-DE" sz="1600" dirty="0">
                <a:solidFill>
                  <a:schemeClr val="tx1"/>
                </a:solidFill>
              </a:rPr>
              <a:t> on </a:t>
            </a:r>
            <a:r>
              <a:rPr lang="de-DE" sz="1600" dirty="0" err="1">
                <a:solidFill>
                  <a:schemeClr val="tx1"/>
                </a:solidFill>
              </a:rPr>
              <a:t>access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to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it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4325938" y="5018088"/>
            <a:ext cx="2430462" cy="1008062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>
                <a:solidFill>
                  <a:schemeClr val="tx1"/>
                </a:solidFill>
              </a:rPr>
              <a:t>find </a:t>
            </a:r>
            <a:r>
              <a:rPr lang="de-DE" sz="1600" dirty="0" err="1">
                <a:solidFill>
                  <a:schemeClr val="tx1"/>
                </a:solidFill>
              </a:rPr>
              <a:t>information</a:t>
            </a:r>
            <a:r>
              <a:rPr lang="de-DE" sz="1600" dirty="0">
                <a:solidFill>
                  <a:schemeClr val="tx1"/>
                </a:solidFill>
              </a:rPr>
              <a:t> on a </a:t>
            </a:r>
            <a:r>
              <a:rPr lang="de-DE" sz="1600" dirty="0" err="1">
                <a:solidFill>
                  <a:schemeClr val="tx1"/>
                </a:solidFill>
              </a:rPr>
              <a:t>collection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and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its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items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2019300" y="5065713"/>
            <a:ext cx="1908175" cy="914400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>
                <a:solidFill>
                  <a:schemeClr val="tx1"/>
                </a:solidFill>
              </a:rPr>
              <a:t>find </a:t>
            </a:r>
            <a:r>
              <a:rPr lang="de-DE" sz="1600" dirty="0" err="1">
                <a:solidFill>
                  <a:schemeClr val="tx1"/>
                </a:solidFill>
              </a:rPr>
              <a:t>places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related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to</a:t>
            </a:r>
            <a:r>
              <a:rPr lang="de-DE" sz="1600" dirty="0">
                <a:solidFill>
                  <a:schemeClr val="tx1"/>
                </a:solidFill>
              </a:rPr>
              <a:t> an item</a:t>
            </a:r>
          </a:p>
        </p:txBody>
      </p:sp>
      <p:sp>
        <p:nvSpPr>
          <p:cNvPr id="15" name="Ellipse 14"/>
          <p:cNvSpPr/>
          <p:nvPr/>
        </p:nvSpPr>
        <p:spPr>
          <a:xfrm>
            <a:off x="168275" y="4189413"/>
            <a:ext cx="1908175" cy="914400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>
                <a:solidFill>
                  <a:schemeClr val="tx1"/>
                </a:solidFill>
              </a:rPr>
              <a:t>find </a:t>
            </a:r>
            <a:r>
              <a:rPr lang="de-DE" sz="1600" dirty="0" err="1">
                <a:solidFill>
                  <a:schemeClr val="tx1"/>
                </a:solidFill>
              </a:rPr>
              <a:t>items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related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to</a:t>
            </a:r>
            <a:r>
              <a:rPr lang="de-DE" sz="1600" dirty="0">
                <a:solidFill>
                  <a:schemeClr val="tx1"/>
                </a:solidFill>
              </a:rPr>
              <a:t> a </a:t>
            </a:r>
            <a:r>
              <a:rPr lang="de-DE" sz="1600" dirty="0" err="1">
                <a:solidFill>
                  <a:schemeClr val="tx1"/>
                </a:solidFill>
              </a:rPr>
              <a:t>person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111125" y="2546350"/>
            <a:ext cx="1908175" cy="914400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>
                <a:solidFill>
                  <a:schemeClr val="tx1"/>
                </a:solidFill>
              </a:rPr>
              <a:t>find </a:t>
            </a:r>
            <a:r>
              <a:rPr lang="de-DE" sz="1600" dirty="0" err="1">
                <a:solidFill>
                  <a:schemeClr val="tx1"/>
                </a:solidFill>
              </a:rPr>
              <a:t>biographical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information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39750" y="1323975"/>
            <a:ext cx="282641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Scenarios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und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cases</a:t>
            </a:r>
            <a:endParaRPr lang="de-DE" dirty="0"/>
          </a:p>
        </p:txBody>
      </p:sp>
      <p:sp>
        <p:nvSpPr>
          <p:cNvPr id="20" name="Ellipse 19"/>
          <p:cNvSpPr/>
          <p:nvPr/>
        </p:nvSpPr>
        <p:spPr>
          <a:xfrm>
            <a:off x="6981825" y="3984625"/>
            <a:ext cx="2133600" cy="1081088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>
                <a:solidFill>
                  <a:schemeClr val="tx1"/>
                </a:solidFill>
              </a:rPr>
              <a:t>find digital </a:t>
            </a:r>
            <a:r>
              <a:rPr lang="de-DE" sz="1600" dirty="0" err="1">
                <a:solidFill>
                  <a:schemeClr val="tx1"/>
                </a:solidFill>
              </a:rPr>
              <a:t>representation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3" name="Ellipse 2"/>
          <p:cNvSpPr/>
          <p:nvPr/>
        </p:nvSpPr>
        <p:spPr>
          <a:xfrm>
            <a:off x="2339975" y="1844675"/>
            <a:ext cx="2816225" cy="1447800"/>
          </a:xfrm>
          <a:prstGeom prst="ellipse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 err="1">
                <a:solidFill>
                  <a:schemeClr val="tx1"/>
                </a:solidFill>
              </a:rPr>
              <a:t>information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about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resources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4132263" y="2451100"/>
            <a:ext cx="2817812" cy="1447800"/>
          </a:xfrm>
          <a:prstGeom prst="ellipse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 err="1">
                <a:solidFill>
                  <a:schemeClr val="tx1"/>
                </a:solidFill>
              </a:rPr>
              <a:t>identification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resources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2019300" y="3144838"/>
            <a:ext cx="2817813" cy="1447800"/>
          </a:xfrm>
          <a:prstGeom prst="ellipse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 err="1">
                <a:solidFill>
                  <a:schemeClr val="tx1"/>
                </a:solidFill>
              </a:rPr>
              <a:t>information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about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the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lifecycle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resources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4165600" y="3516313"/>
            <a:ext cx="2816225" cy="1447800"/>
          </a:xfrm>
          <a:prstGeom prst="ellipse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 err="1">
                <a:solidFill>
                  <a:schemeClr val="tx1"/>
                </a:solidFill>
              </a:rPr>
              <a:t>access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to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resources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" name="Gerade Verbindung 4"/>
          <p:cNvCxnSpPr>
            <a:stCxn id="16" idx="6"/>
          </p:cNvCxnSpPr>
          <p:nvPr/>
        </p:nvCxnSpPr>
        <p:spPr>
          <a:xfrm>
            <a:off x="2019300" y="3003550"/>
            <a:ext cx="823913" cy="141288"/>
          </a:xfrm>
          <a:prstGeom prst="line">
            <a:avLst/>
          </a:prstGeom>
          <a:ln w="28575">
            <a:solidFill>
              <a:srgbClr val="003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>
            <a:stCxn id="15" idx="7"/>
            <a:endCxn id="24" idx="3"/>
          </p:cNvCxnSpPr>
          <p:nvPr/>
        </p:nvCxnSpPr>
        <p:spPr>
          <a:xfrm>
            <a:off x="1797050" y="4322763"/>
            <a:ext cx="635000" cy="58737"/>
          </a:xfrm>
          <a:prstGeom prst="line">
            <a:avLst/>
          </a:prstGeom>
          <a:ln w="28575">
            <a:solidFill>
              <a:srgbClr val="003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28"/>
          <p:cNvCxnSpPr>
            <a:stCxn id="13" idx="0"/>
            <a:endCxn id="24" idx="4"/>
          </p:cNvCxnSpPr>
          <p:nvPr/>
        </p:nvCxnSpPr>
        <p:spPr>
          <a:xfrm flipV="1">
            <a:off x="2973388" y="4592638"/>
            <a:ext cx="454025" cy="473075"/>
          </a:xfrm>
          <a:prstGeom prst="line">
            <a:avLst/>
          </a:prstGeom>
          <a:ln w="28575">
            <a:solidFill>
              <a:srgbClr val="003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35"/>
          <p:cNvCxnSpPr>
            <a:stCxn id="12" idx="1"/>
          </p:cNvCxnSpPr>
          <p:nvPr/>
        </p:nvCxnSpPr>
        <p:spPr>
          <a:xfrm flipH="1" flipV="1">
            <a:off x="4325938" y="4592638"/>
            <a:ext cx="357187" cy="573087"/>
          </a:xfrm>
          <a:prstGeom prst="line">
            <a:avLst/>
          </a:prstGeom>
          <a:ln w="28575">
            <a:solidFill>
              <a:srgbClr val="003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0"/>
          <p:cNvCxnSpPr>
            <a:stCxn id="10" idx="2"/>
            <a:endCxn id="23" idx="7"/>
          </p:cNvCxnSpPr>
          <p:nvPr/>
        </p:nvCxnSpPr>
        <p:spPr>
          <a:xfrm flipH="1">
            <a:off x="6537325" y="2438400"/>
            <a:ext cx="314325" cy="223838"/>
          </a:xfrm>
          <a:prstGeom prst="line">
            <a:avLst/>
          </a:prstGeom>
          <a:ln w="28575">
            <a:solidFill>
              <a:srgbClr val="003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>
            <a:stCxn id="20" idx="1"/>
            <a:endCxn id="25" idx="7"/>
          </p:cNvCxnSpPr>
          <p:nvPr/>
        </p:nvCxnSpPr>
        <p:spPr>
          <a:xfrm flipH="1" flipV="1">
            <a:off x="6569075" y="3729038"/>
            <a:ext cx="725488" cy="414337"/>
          </a:xfrm>
          <a:prstGeom prst="line">
            <a:avLst/>
          </a:prstGeom>
          <a:ln w="28575">
            <a:solidFill>
              <a:srgbClr val="003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31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el 1"/>
          <p:cNvSpPr>
            <a:spLocks noGrp="1"/>
          </p:cNvSpPr>
          <p:nvPr>
            <p:ph type="title"/>
          </p:nvPr>
        </p:nvSpPr>
        <p:spPr>
          <a:xfrm>
            <a:off x="827088" y="765175"/>
            <a:ext cx="7859712" cy="579438"/>
          </a:xfrm>
        </p:spPr>
        <p:txBody>
          <a:bodyPr/>
          <a:lstStyle/>
          <a:p>
            <a:r>
              <a:rPr lang="de-DE" smtClean="0">
                <a:ea typeface="ＭＳ Ｐゴシック" pitchFamily="-123" charset="-128"/>
              </a:rPr>
              <a:t>b) Formulierung von Use Cases</a:t>
            </a:r>
          </a:p>
        </p:txBody>
      </p:sp>
      <p:sp>
        <p:nvSpPr>
          <p:cNvPr id="23555" name="Inhaltsplatzhalter 2"/>
          <p:cNvSpPr>
            <a:spLocks noGrp="1"/>
          </p:cNvSpPr>
          <p:nvPr>
            <p:ph idx="1"/>
          </p:nvPr>
        </p:nvSpPr>
        <p:spPr>
          <a:xfrm>
            <a:off x="900113" y="1628775"/>
            <a:ext cx="7797800" cy="4525963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de-DE" altLang="de-DE" dirty="0" smtClean="0"/>
              <a:t>UC 1 Information über Ressourcen</a:t>
            </a:r>
          </a:p>
          <a:p>
            <a:pPr>
              <a:lnSpc>
                <a:spcPct val="150000"/>
              </a:lnSpc>
              <a:defRPr/>
            </a:pPr>
            <a:r>
              <a:rPr lang="de-DE" altLang="de-DE" dirty="0" smtClean="0"/>
              <a:t>UC 2 Identifikation von Ressourcen</a:t>
            </a:r>
          </a:p>
          <a:p>
            <a:pPr>
              <a:lnSpc>
                <a:spcPct val="150000"/>
              </a:lnSpc>
              <a:defRPr/>
            </a:pPr>
            <a:r>
              <a:rPr lang="de-DE" altLang="de-DE" dirty="0"/>
              <a:t>UC 3 Information </a:t>
            </a:r>
            <a:r>
              <a:rPr lang="de-DE" altLang="de-DE" dirty="0" smtClean="0"/>
              <a:t>über die Lebensgeschichte von Ressourcen</a:t>
            </a:r>
            <a:endParaRPr lang="de-DE" altLang="de-DE" dirty="0"/>
          </a:p>
          <a:p>
            <a:pPr>
              <a:lnSpc>
                <a:spcPct val="150000"/>
              </a:lnSpc>
              <a:defRPr/>
            </a:pPr>
            <a:r>
              <a:rPr lang="de-DE" altLang="de-DE" dirty="0" smtClean="0"/>
              <a:t>UC 4 Wandel in Gebrauch und Rezeption von Ressourcen</a:t>
            </a:r>
          </a:p>
          <a:p>
            <a:pPr>
              <a:lnSpc>
                <a:spcPct val="150000"/>
              </a:lnSpc>
              <a:defRPr/>
            </a:pPr>
            <a:r>
              <a:rPr lang="de-DE" altLang="de-DE" dirty="0"/>
              <a:t>UC 5 </a:t>
            </a:r>
            <a:r>
              <a:rPr lang="de-DE" altLang="de-DE" dirty="0" smtClean="0"/>
              <a:t>Untermauerung der Informationen durch Evidenzen</a:t>
            </a:r>
            <a:endParaRPr lang="de-DE" altLang="de-DE" dirty="0"/>
          </a:p>
          <a:p>
            <a:pPr>
              <a:lnSpc>
                <a:spcPct val="150000"/>
              </a:lnSpc>
              <a:defRPr/>
            </a:pPr>
            <a:r>
              <a:rPr lang="de-DE" altLang="de-DE" dirty="0"/>
              <a:t>UC 6 </a:t>
            </a:r>
            <a:r>
              <a:rPr lang="de-DE" altLang="de-DE" dirty="0" smtClean="0"/>
              <a:t>Provenienz von Aussagen</a:t>
            </a:r>
            <a:endParaRPr lang="de-DE" altLang="de-DE" dirty="0"/>
          </a:p>
          <a:p>
            <a:pPr>
              <a:lnSpc>
                <a:spcPct val="150000"/>
              </a:lnSpc>
              <a:defRPr/>
            </a:pPr>
            <a:r>
              <a:rPr lang="de-DE" altLang="de-DE" dirty="0">
                <a:solidFill>
                  <a:srgbClr val="CC6600"/>
                </a:solidFill>
              </a:rPr>
              <a:t>UC 7 </a:t>
            </a:r>
            <a:r>
              <a:rPr lang="de-DE" altLang="de-DE" dirty="0" smtClean="0">
                <a:solidFill>
                  <a:srgbClr val="CC6600"/>
                </a:solidFill>
              </a:rPr>
              <a:t>Zugang zu Ressourcen</a:t>
            </a:r>
            <a:endParaRPr lang="de-DE" altLang="de-DE" dirty="0">
              <a:solidFill>
                <a:srgbClr val="CC66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de-DE" altLang="de-DE" dirty="0" smtClean="0"/>
              <a:t>UC 8 Wiederverwendbarkeit der Daten</a:t>
            </a:r>
          </a:p>
          <a:p>
            <a:pPr>
              <a:defRPr/>
            </a:pPr>
            <a:endParaRPr lang="de-DE" altLang="de-DE" dirty="0" smtClean="0"/>
          </a:p>
          <a:p>
            <a:pPr>
              <a:buFontTx/>
              <a:buNone/>
              <a:defRPr/>
            </a:pPr>
            <a:r>
              <a:rPr lang="de-DE" altLang="de-DE" sz="1400" dirty="0" smtClean="0"/>
              <a:t>	</a:t>
            </a:r>
            <a:r>
              <a:rPr lang="de-DE" altLang="de-DE" sz="1200" b="1" dirty="0" smtClean="0">
                <a:latin typeface="+mj-lt"/>
              </a:rPr>
              <a:t>(http://asch.wiki.gwdg.de/index.php/Use_Cases) </a:t>
            </a:r>
          </a:p>
          <a:p>
            <a:pPr>
              <a:defRPr/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18488" cy="579438"/>
          </a:xfrm>
        </p:spPr>
        <p:txBody>
          <a:bodyPr/>
          <a:lstStyle/>
          <a:p>
            <a:r>
              <a:rPr lang="de-DE" dirty="0" smtClean="0">
                <a:ea typeface="ＭＳ Ｐゴシック" pitchFamily="-123" charset="-128"/>
              </a:rPr>
              <a:t>c) Verknüpfung von </a:t>
            </a:r>
            <a:r>
              <a:rPr lang="de-DE" dirty="0" err="1" smtClean="0">
                <a:ea typeface="ＭＳ Ｐゴシック" pitchFamily="-123" charset="-128"/>
              </a:rPr>
              <a:t>Use</a:t>
            </a:r>
            <a:r>
              <a:rPr lang="de-DE" dirty="0" smtClean="0">
                <a:ea typeface="ＭＳ Ｐゴシック" pitchFamily="-123" charset="-128"/>
              </a:rPr>
              <a:t> Cases und </a:t>
            </a:r>
            <a:r>
              <a:rPr lang="de-DE" dirty="0" smtClean="0">
                <a:ea typeface="ＭＳ Ｐゴシック" pitchFamily="-123" charset="-128"/>
              </a:rPr>
              <a:t>Scenarios (ca. 50)</a:t>
            </a:r>
            <a:endParaRPr lang="de-DE" dirty="0" smtClean="0">
              <a:ea typeface="ＭＳ Ｐゴシック" pitchFamily="-123" charset="-128"/>
            </a:endParaRPr>
          </a:p>
        </p:txBody>
      </p:sp>
      <p:sp>
        <p:nvSpPr>
          <p:cNvPr id="12902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de-DE">
              <a:ea typeface="ＭＳ Ｐゴシック" pitchFamily="-123" charset="-128"/>
              <a:cs typeface="ＭＳ Ｐゴシック" pitchFamily="-123" charset="-128"/>
            </a:endParaRPr>
          </a:p>
        </p:txBody>
      </p:sp>
      <p:pic>
        <p:nvPicPr>
          <p:cNvPr id="12902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4213" y="1504950"/>
            <a:ext cx="7559675" cy="4803775"/>
          </a:xfrm>
        </p:spPr>
      </p:pic>
      <p:sp>
        <p:nvSpPr>
          <p:cNvPr id="129028" name="Fußzeilenplatzhalt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dirty="0" err="1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Provenienztreffen</a:t>
            </a:r>
            <a:r>
              <a:rPr lang="de-DE" dirty="0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 26.10.2016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 smtClean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el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7067550" cy="579438"/>
          </a:xfrm>
        </p:spPr>
        <p:txBody>
          <a:bodyPr/>
          <a:lstStyle/>
          <a:p>
            <a:r>
              <a:rPr lang="de-DE" smtClean="0"/>
              <a:t>Projektdaten</a:t>
            </a:r>
          </a:p>
        </p:txBody>
      </p:sp>
      <p:sp>
        <p:nvSpPr>
          <p:cNvPr id="105474" name="Inhaltsplatzhalter 2"/>
          <p:cNvSpPr>
            <a:spLocks noGrp="1"/>
          </p:cNvSpPr>
          <p:nvPr>
            <p:ph idx="1"/>
          </p:nvPr>
        </p:nvSpPr>
        <p:spPr>
          <a:xfrm>
            <a:off x="250825" y="1196975"/>
            <a:ext cx="8447088" cy="5111750"/>
          </a:xfrm>
        </p:spPr>
        <p:txBody>
          <a:bodyPr/>
          <a:lstStyle/>
          <a:p>
            <a:r>
              <a:rPr lang="de-DE" sz="2400" dirty="0" smtClean="0"/>
              <a:t>Entwicklung von interoperablen Standards für die Kontextualisierung heterogener Objekte am Beispiel der Provenienz Asch</a:t>
            </a:r>
          </a:p>
          <a:p>
            <a:endParaRPr lang="de-DE" dirty="0" smtClean="0"/>
          </a:p>
          <a:p>
            <a:r>
              <a:rPr lang="de-DE" b="1" dirty="0" smtClean="0"/>
              <a:t>Projektförderung:</a:t>
            </a:r>
            <a:r>
              <a:rPr lang="de-DE" dirty="0" smtClean="0"/>
              <a:t> Deutsche Forschungsgemeinschaft</a:t>
            </a:r>
          </a:p>
          <a:p>
            <a:r>
              <a:rPr lang="de-DE" b="1" dirty="0" smtClean="0"/>
              <a:t>Laufzeit:</a:t>
            </a:r>
            <a:r>
              <a:rPr lang="de-DE" dirty="0" smtClean="0"/>
              <a:t> 01.09.2014 – 31.08.2017</a:t>
            </a:r>
          </a:p>
          <a:p>
            <a:r>
              <a:rPr lang="de-DE" b="1" dirty="0" smtClean="0"/>
              <a:t>Projektleitung:</a:t>
            </a:r>
            <a:r>
              <a:rPr lang="de-DE" dirty="0" smtClean="0"/>
              <a:t> </a:t>
            </a:r>
          </a:p>
          <a:p>
            <a:pPr lvl="1"/>
            <a:r>
              <a:rPr lang="de-DE" dirty="0" smtClean="0"/>
              <a:t>Niedersächsische Staats- und Universitätsbibliothek Göttingen</a:t>
            </a:r>
          </a:p>
          <a:p>
            <a:pPr lvl="1"/>
            <a:r>
              <a:rPr lang="de-DE" dirty="0" smtClean="0"/>
              <a:t>Institut für Ethnologie der Universität Göttingen</a:t>
            </a:r>
          </a:p>
          <a:p>
            <a:r>
              <a:rPr lang="de-DE" b="1" dirty="0" smtClean="0"/>
              <a:t>Kontakt:</a:t>
            </a:r>
          </a:p>
          <a:p>
            <a:pPr lvl="1"/>
            <a:r>
              <a:rPr lang="de-DE" b="1" dirty="0" smtClean="0"/>
              <a:t>Projektkoordination:</a:t>
            </a:r>
            <a:r>
              <a:rPr lang="de-DE" dirty="0" smtClean="0"/>
              <a:t> Stefanie Rühle (</a:t>
            </a:r>
            <a:r>
              <a:rPr lang="de-DE" dirty="0" err="1" smtClean="0"/>
              <a:t>sruehle</a:t>
            </a:r>
            <a:r>
              <a:rPr lang="de-DE" dirty="0" smtClean="0"/>
              <a:t>(a)sub.uni-goettingen.de)</a:t>
            </a:r>
          </a:p>
          <a:p>
            <a:pPr lvl="1"/>
            <a:r>
              <a:rPr lang="de-DE" dirty="0" smtClean="0"/>
              <a:t>Susanne Al-</a:t>
            </a:r>
            <a:r>
              <a:rPr lang="de-DE" dirty="0" err="1" smtClean="0"/>
              <a:t>Eryani</a:t>
            </a:r>
            <a:r>
              <a:rPr lang="de-DE" dirty="0" smtClean="0"/>
              <a:t> (al-</a:t>
            </a:r>
            <a:r>
              <a:rPr lang="de-DE" dirty="0" err="1" smtClean="0"/>
              <a:t>eryani</a:t>
            </a:r>
            <a:r>
              <a:rPr lang="de-DE" dirty="0" smtClean="0"/>
              <a:t>(a)sub.uni-goettingen.de)</a:t>
            </a:r>
          </a:p>
          <a:p>
            <a:pPr lvl="1"/>
            <a:r>
              <a:rPr lang="de-DE" dirty="0" smtClean="0"/>
              <a:t>Gudrun Bucher (</a:t>
            </a:r>
            <a:r>
              <a:rPr lang="de-DE" dirty="0" err="1" smtClean="0"/>
              <a:t>gudrun.bucher</a:t>
            </a:r>
            <a:r>
              <a:rPr lang="de-DE" dirty="0" smtClean="0"/>
              <a:t>(a)sub.uni-goettingen.de</a:t>
            </a:r>
            <a:r>
              <a:rPr lang="de-DE" dirty="0" smtClean="0"/>
              <a:t>)</a:t>
            </a:r>
          </a:p>
          <a:p>
            <a:pPr lvl="1"/>
            <a:r>
              <a:rPr lang="de-DE" dirty="0" smtClean="0"/>
              <a:t>Jörg-Holger Panzer (</a:t>
            </a:r>
            <a:r>
              <a:rPr lang="de-DE" dirty="0" err="1" smtClean="0"/>
              <a:t>panzer</a:t>
            </a:r>
            <a:r>
              <a:rPr lang="de-DE" dirty="0" smtClean="0"/>
              <a:t>(a)sub.uni-goettingen.de)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>
                <a:solidFill>
                  <a:schemeClr val="accent2">
                    <a:lumMod val="75000"/>
                  </a:schemeClr>
                </a:solidFill>
              </a:rPr>
              <a:t>Schritt 3: </a:t>
            </a:r>
            <a:r>
              <a:rPr lang="en-US" altLang="de-DE" dirty="0" err="1" smtClean="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nalyse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der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Anforderungen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(ca. 70)</a:t>
            </a:r>
            <a:endParaRPr lang="de-DE" altLang="de-DE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388" y="1196975"/>
            <a:ext cx="8785225" cy="4983163"/>
          </a:xfrm>
        </p:spPr>
        <p:txBody>
          <a:bodyPr/>
          <a:lstStyle/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en-US" dirty="0" smtClean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defRPr/>
            </a:pPr>
            <a:endParaRPr lang="de-DE" dirty="0" smtClean="0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700" name="Fußzeilenplatzhalter 3"/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80808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rgbClr val="80808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80808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rgbClr val="80808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 dirty="0" err="1" smtClean="0">
                <a:solidFill>
                  <a:schemeClr val="bg1"/>
                </a:solidFill>
              </a:rPr>
              <a:t>Provenienztreffen</a:t>
            </a:r>
            <a:r>
              <a:rPr lang="de-DE" altLang="de-DE" sz="1000" dirty="0" smtClean="0">
                <a:solidFill>
                  <a:schemeClr val="bg1"/>
                </a:solidFill>
              </a:rPr>
              <a:t> 26.10.2016</a:t>
            </a:r>
            <a:endParaRPr lang="de-DE" altLang="de-DE" sz="1000" dirty="0" smtClean="0">
              <a:solidFill>
                <a:schemeClr val="bg1"/>
              </a:solidFill>
            </a:endParaRPr>
          </a:p>
        </p:txBody>
      </p:sp>
      <p:sp>
        <p:nvSpPr>
          <p:cNvPr id="6" name="Ellipse 5"/>
          <p:cNvSpPr/>
          <p:nvPr/>
        </p:nvSpPr>
        <p:spPr>
          <a:xfrm>
            <a:off x="3132138" y="1557338"/>
            <a:ext cx="2816225" cy="1447800"/>
          </a:xfrm>
          <a:prstGeom prst="ellipse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chemeClr val="tx1"/>
                </a:solidFill>
              </a:rPr>
              <a:t>information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about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resources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323850" y="1765300"/>
            <a:ext cx="2522538" cy="1054100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scenario</a:t>
            </a:r>
            <a:r>
              <a:rPr lang="de-DE" sz="1600" dirty="0">
                <a:solidFill>
                  <a:srgbClr val="003867"/>
                </a:solidFill>
              </a:rPr>
              <a:t> 1:</a:t>
            </a:r>
          </a:p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user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needs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information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about</a:t>
            </a:r>
            <a:r>
              <a:rPr lang="de-DE" sz="1600" dirty="0">
                <a:solidFill>
                  <a:srgbClr val="003867"/>
                </a:solidFill>
              </a:rPr>
              <a:t> an </a:t>
            </a:r>
            <a:r>
              <a:rPr lang="de-DE" sz="1600" dirty="0" err="1">
                <a:solidFill>
                  <a:srgbClr val="003867"/>
                </a:solidFill>
              </a:rPr>
              <a:t>agent</a:t>
            </a:r>
            <a:endParaRPr lang="de-DE" sz="1600" dirty="0">
              <a:solidFill>
                <a:srgbClr val="003867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989013" y="5540375"/>
            <a:ext cx="1362075" cy="6556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user</a:t>
            </a:r>
            <a:endParaRPr lang="de-DE" sz="1600" dirty="0">
              <a:solidFill>
                <a:srgbClr val="003867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1981200" y="4481513"/>
            <a:ext cx="1117600" cy="792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actor</a:t>
            </a:r>
            <a:endParaRPr lang="de-DE" sz="1600" dirty="0">
              <a:solidFill>
                <a:srgbClr val="003867"/>
              </a:solidFill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3348038" y="4365625"/>
            <a:ext cx="2657475" cy="896938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goal</a:t>
            </a:r>
            <a:r>
              <a:rPr lang="de-DE" sz="1600" dirty="0">
                <a:solidFill>
                  <a:srgbClr val="003867"/>
                </a:solidFill>
              </a:rPr>
              <a:t> 2:</a:t>
            </a:r>
          </a:p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get</a:t>
            </a:r>
            <a:r>
              <a:rPr lang="de-DE" sz="1600" dirty="0">
                <a:solidFill>
                  <a:srgbClr val="003867"/>
                </a:solidFill>
              </a:rPr>
              <a:t> all </a:t>
            </a:r>
            <a:r>
              <a:rPr lang="de-DE" sz="1600" dirty="0" err="1">
                <a:solidFill>
                  <a:srgbClr val="003867"/>
                </a:solidFill>
              </a:rPr>
              <a:t>items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related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to</a:t>
            </a:r>
            <a:r>
              <a:rPr lang="de-DE" sz="1600" dirty="0">
                <a:solidFill>
                  <a:srgbClr val="003867"/>
                </a:solidFill>
              </a:rPr>
              <a:t> an </a:t>
            </a:r>
            <a:r>
              <a:rPr lang="de-DE" sz="1600" dirty="0" err="1">
                <a:solidFill>
                  <a:srgbClr val="003867"/>
                </a:solidFill>
              </a:rPr>
              <a:t>agent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endParaRPr lang="de-DE" dirty="0">
              <a:solidFill>
                <a:srgbClr val="003867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179388" y="2781300"/>
            <a:ext cx="2305050" cy="1176338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scenario</a:t>
            </a:r>
            <a:r>
              <a:rPr lang="de-DE" sz="1600" dirty="0">
                <a:solidFill>
                  <a:srgbClr val="003867"/>
                </a:solidFill>
              </a:rPr>
              <a:t> 2:</a:t>
            </a:r>
          </a:p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user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needs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information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about</a:t>
            </a:r>
            <a:r>
              <a:rPr lang="de-DE" sz="1600" dirty="0">
                <a:solidFill>
                  <a:srgbClr val="003867"/>
                </a:solidFill>
              </a:rPr>
              <a:t> an </a:t>
            </a:r>
            <a:r>
              <a:rPr lang="de-DE" sz="1600" dirty="0" err="1">
                <a:solidFill>
                  <a:srgbClr val="003867"/>
                </a:solidFill>
              </a:rPr>
              <a:t>event</a:t>
            </a:r>
            <a:endParaRPr lang="de-DE" sz="1600" dirty="0">
              <a:solidFill>
                <a:srgbClr val="003867"/>
              </a:solidFill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179388" y="4076700"/>
            <a:ext cx="1755775" cy="792163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scenario</a:t>
            </a:r>
            <a:r>
              <a:rPr lang="de-DE" sz="1600" dirty="0">
                <a:solidFill>
                  <a:srgbClr val="003867"/>
                </a:solidFill>
              </a:rPr>
              <a:t> …</a:t>
            </a:r>
          </a:p>
        </p:txBody>
      </p:sp>
      <p:cxnSp>
        <p:nvCxnSpPr>
          <p:cNvPr id="5" name="Gerade Verbindung mit Pfeil 4"/>
          <p:cNvCxnSpPr>
            <a:stCxn id="2" idx="6"/>
            <a:endCxn id="6" idx="2"/>
          </p:cNvCxnSpPr>
          <p:nvPr/>
        </p:nvCxnSpPr>
        <p:spPr>
          <a:xfrm flipV="1">
            <a:off x="2846388" y="2281238"/>
            <a:ext cx="285750" cy="11112"/>
          </a:xfrm>
          <a:prstGeom prst="straightConnector1">
            <a:avLst/>
          </a:prstGeom>
          <a:ln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>
            <a:stCxn id="11" idx="7"/>
            <a:endCxn id="6" idx="2"/>
          </p:cNvCxnSpPr>
          <p:nvPr/>
        </p:nvCxnSpPr>
        <p:spPr>
          <a:xfrm flipV="1">
            <a:off x="2146300" y="2281238"/>
            <a:ext cx="985838" cy="671512"/>
          </a:xfrm>
          <a:prstGeom prst="straightConnector1">
            <a:avLst/>
          </a:prstGeom>
          <a:ln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>
            <a:stCxn id="12" idx="6"/>
            <a:endCxn id="6" idx="2"/>
          </p:cNvCxnSpPr>
          <p:nvPr/>
        </p:nvCxnSpPr>
        <p:spPr>
          <a:xfrm flipV="1">
            <a:off x="1935163" y="2281238"/>
            <a:ext cx="1196975" cy="2192337"/>
          </a:xfrm>
          <a:prstGeom prst="straightConnector1">
            <a:avLst/>
          </a:prstGeom>
          <a:ln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lipse 32"/>
          <p:cNvSpPr/>
          <p:nvPr/>
        </p:nvSpPr>
        <p:spPr>
          <a:xfrm>
            <a:off x="6084888" y="3933825"/>
            <a:ext cx="3059112" cy="1295400"/>
          </a:xfrm>
          <a:prstGeom prst="ellipse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requirement</a:t>
            </a:r>
            <a:r>
              <a:rPr lang="de-DE" sz="1600" dirty="0">
                <a:solidFill>
                  <a:srgbClr val="003867"/>
                </a:solidFill>
              </a:rPr>
              <a:t> 3: </a:t>
            </a:r>
            <a:r>
              <a:rPr lang="de-DE" sz="1600" dirty="0" err="1">
                <a:solidFill>
                  <a:srgbClr val="003867"/>
                </a:solidFill>
              </a:rPr>
              <a:t>agents</a:t>
            </a:r>
            <a:r>
              <a:rPr lang="de-DE" sz="1600" dirty="0">
                <a:solidFill>
                  <a:srgbClr val="003867"/>
                </a:solidFill>
              </a:rPr>
              <a:t> must </a:t>
            </a:r>
            <a:r>
              <a:rPr lang="de-DE" sz="1600" dirty="0" err="1">
                <a:solidFill>
                  <a:srgbClr val="003867"/>
                </a:solidFill>
              </a:rPr>
              <a:t>be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identified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by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name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and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biographical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information</a:t>
            </a:r>
            <a:endParaRPr lang="de-DE" sz="1600" dirty="0"/>
          </a:p>
        </p:txBody>
      </p:sp>
      <p:sp>
        <p:nvSpPr>
          <p:cNvPr id="34" name="Ellipse 33"/>
          <p:cNvSpPr/>
          <p:nvPr/>
        </p:nvSpPr>
        <p:spPr>
          <a:xfrm>
            <a:off x="2273300" y="5289550"/>
            <a:ext cx="1660525" cy="681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aggregator</a:t>
            </a:r>
            <a:endParaRPr lang="de-DE" sz="1600" dirty="0">
              <a:solidFill>
                <a:srgbClr val="003867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80963" y="5024438"/>
            <a:ext cx="1250950" cy="781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editor</a:t>
            </a:r>
            <a:endParaRPr lang="de-DE" sz="1600" dirty="0">
              <a:solidFill>
                <a:srgbClr val="003867"/>
              </a:solidFill>
            </a:endParaRPr>
          </a:p>
        </p:txBody>
      </p:sp>
      <p:cxnSp>
        <p:nvCxnSpPr>
          <p:cNvPr id="36" name="Gerade Verbindung mit Pfeil 35"/>
          <p:cNvCxnSpPr>
            <a:stCxn id="12" idx="5"/>
            <a:endCxn id="9" idx="2"/>
          </p:cNvCxnSpPr>
          <p:nvPr/>
        </p:nvCxnSpPr>
        <p:spPr>
          <a:xfrm>
            <a:off x="1677988" y="4752975"/>
            <a:ext cx="303212" cy="125413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4" name="Gerade Verbindung 21513"/>
          <p:cNvCxnSpPr>
            <a:stCxn id="9" idx="4"/>
            <a:endCxn id="8" idx="0"/>
          </p:cNvCxnSpPr>
          <p:nvPr/>
        </p:nvCxnSpPr>
        <p:spPr>
          <a:xfrm flipH="1">
            <a:off x="1670050" y="5273675"/>
            <a:ext cx="869950" cy="2667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59"/>
          <p:cNvCxnSpPr>
            <a:stCxn id="9" idx="5"/>
            <a:endCxn id="34" idx="0"/>
          </p:cNvCxnSpPr>
          <p:nvPr/>
        </p:nvCxnSpPr>
        <p:spPr>
          <a:xfrm>
            <a:off x="2935288" y="5157788"/>
            <a:ext cx="168275" cy="131762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69"/>
          <p:cNvCxnSpPr>
            <a:stCxn id="9" idx="3"/>
            <a:endCxn id="35" idx="0"/>
          </p:cNvCxnSpPr>
          <p:nvPr/>
        </p:nvCxnSpPr>
        <p:spPr>
          <a:xfrm flipH="1" flipV="1">
            <a:off x="706438" y="5024438"/>
            <a:ext cx="1438275" cy="13335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Ellipse 82"/>
          <p:cNvSpPr/>
          <p:nvPr/>
        </p:nvSpPr>
        <p:spPr>
          <a:xfrm>
            <a:off x="5651500" y="2492375"/>
            <a:ext cx="3351213" cy="1296988"/>
          </a:xfrm>
          <a:prstGeom prst="ellipse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requirement</a:t>
            </a:r>
            <a:r>
              <a:rPr lang="de-DE" sz="1600" dirty="0">
                <a:solidFill>
                  <a:srgbClr val="003867"/>
                </a:solidFill>
              </a:rPr>
              <a:t> 2: </a:t>
            </a:r>
            <a:r>
              <a:rPr lang="de-DE" sz="1600" dirty="0" err="1">
                <a:solidFill>
                  <a:srgbClr val="003867"/>
                </a:solidFill>
              </a:rPr>
              <a:t>agents</a:t>
            </a:r>
            <a:r>
              <a:rPr lang="de-DE" sz="1600" dirty="0">
                <a:solidFill>
                  <a:srgbClr val="003867"/>
                </a:solidFill>
              </a:rPr>
              <a:t> must </a:t>
            </a:r>
            <a:r>
              <a:rPr lang="de-DE" sz="1600" dirty="0" err="1">
                <a:solidFill>
                  <a:srgbClr val="003867"/>
                </a:solidFill>
              </a:rPr>
              <a:t>be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identified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by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unique</a:t>
            </a:r>
            <a:r>
              <a:rPr lang="de-DE" sz="1600" dirty="0">
                <a:solidFill>
                  <a:srgbClr val="003867"/>
                </a:solidFill>
              </a:rPr>
              <a:t>, </a:t>
            </a:r>
            <a:r>
              <a:rPr lang="de-DE" sz="1600" dirty="0" err="1">
                <a:solidFill>
                  <a:srgbClr val="003867"/>
                </a:solidFill>
              </a:rPr>
              <a:t>machine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readable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and</a:t>
            </a:r>
            <a:r>
              <a:rPr lang="de-DE" sz="1600" dirty="0">
                <a:solidFill>
                  <a:srgbClr val="003867"/>
                </a:solidFill>
              </a:rPr>
              <a:t> persistent </a:t>
            </a:r>
            <a:r>
              <a:rPr lang="de-DE" sz="1600" dirty="0" err="1">
                <a:solidFill>
                  <a:srgbClr val="003867"/>
                </a:solidFill>
              </a:rPr>
              <a:t>identifiers</a:t>
            </a:r>
            <a:endParaRPr lang="de-DE" sz="1600" dirty="0">
              <a:solidFill>
                <a:srgbClr val="003867"/>
              </a:solidFill>
            </a:endParaRPr>
          </a:p>
        </p:txBody>
      </p:sp>
      <p:sp>
        <p:nvSpPr>
          <p:cNvPr id="84" name="Ellipse 83"/>
          <p:cNvSpPr/>
          <p:nvPr/>
        </p:nvSpPr>
        <p:spPr>
          <a:xfrm>
            <a:off x="6084888" y="1341438"/>
            <a:ext cx="2663825" cy="1060450"/>
          </a:xfrm>
          <a:prstGeom prst="ellipse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requirement</a:t>
            </a:r>
            <a:r>
              <a:rPr lang="de-DE" sz="1600" dirty="0">
                <a:solidFill>
                  <a:srgbClr val="003867"/>
                </a:solidFill>
              </a:rPr>
              <a:t> 1: </a:t>
            </a:r>
            <a:r>
              <a:rPr lang="de-DE" sz="1600" dirty="0" err="1">
                <a:solidFill>
                  <a:srgbClr val="003867"/>
                </a:solidFill>
              </a:rPr>
              <a:t>agent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descriptions</a:t>
            </a:r>
            <a:r>
              <a:rPr lang="de-DE" sz="1600" dirty="0">
                <a:solidFill>
                  <a:srgbClr val="003867"/>
                </a:solidFill>
              </a:rPr>
              <a:t> must </a:t>
            </a:r>
            <a:r>
              <a:rPr lang="de-DE" sz="1600" dirty="0" err="1">
                <a:solidFill>
                  <a:srgbClr val="003867"/>
                </a:solidFill>
              </a:rPr>
              <a:t>be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machine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readable</a:t>
            </a:r>
            <a:endParaRPr lang="de-DE" sz="1600" dirty="0">
              <a:solidFill>
                <a:srgbClr val="003867"/>
              </a:solidFill>
            </a:endParaRPr>
          </a:p>
        </p:txBody>
      </p:sp>
      <p:sp>
        <p:nvSpPr>
          <p:cNvPr id="85" name="Ellipse 84"/>
          <p:cNvSpPr/>
          <p:nvPr/>
        </p:nvSpPr>
        <p:spPr>
          <a:xfrm>
            <a:off x="4067175" y="5589588"/>
            <a:ext cx="1584325" cy="576262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goal</a:t>
            </a:r>
            <a:r>
              <a:rPr lang="de-DE" sz="1600" dirty="0">
                <a:solidFill>
                  <a:srgbClr val="003867"/>
                </a:solidFill>
              </a:rPr>
              <a:t> 3:</a:t>
            </a:r>
          </a:p>
          <a:p>
            <a:pPr algn="ctr">
              <a:defRPr/>
            </a:pPr>
            <a:r>
              <a:rPr lang="de-DE" dirty="0">
                <a:solidFill>
                  <a:srgbClr val="003867"/>
                </a:solidFill>
              </a:rPr>
              <a:t>… </a:t>
            </a:r>
          </a:p>
        </p:txBody>
      </p:sp>
      <p:sp>
        <p:nvSpPr>
          <p:cNvPr id="86" name="Ellipse 85"/>
          <p:cNvSpPr/>
          <p:nvPr/>
        </p:nvSpPr>
        <p:spPr>
          <a:xfrm>
            <a:off x="2627313" y="3068638"/>
            <a:ext cx="2620962" cy="1277937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goal</a:t>
            </a:r>
            <a:r>
              <a:rPr lang="de-DE" sz="1600" dirty="0">
                <a:solidFill>
                  <a:srgbClr val="003867"/>
                </a:solidFill>
              </a:rPr>
              <a:t> 1:</a:t>
            </a:r>
          </a:p>
          <a:p>
            <a:pPr algn="ctr">
              <a:defRPr/>
            </a:pPr>
            <a:r>
              <a:rPr lang="de-DE" sz="1600" dirty="0">
                <a:solidFill>
                  <a:srgbClr val="003867"/>
                </a:solidFill>
              </a:rPr>
              <a:t>find </a:t>
            </a:r>
            <a:r>
              <a:rPr lang="de-DE" sz="1600" dirty="0" err="1">
                <a:solidFill>
                  <a:srgbClr val="003867"/>
                </a:solidFill>
              </a:rPr>
              <a:t>information</a:t>
            </a:r>
            <a:r>
              <a:rPr lang="de-DE" sz="1600" dirty="0">
                <a:solidFill>
                  <a:srgbClr val="003867"/>
                </a:solidFill>
              </a:rPr>
              <a:t> </a:t>
            </a:r>
            <a:r>
              <a:rPr lang="de-DE" sz="1600" dirty="0" err="1">
                <a:solidFill>
                  <a:srgbClr val="003867"/>
                </a:solidFill>
              </a:rPr>
              <a:t>about</a:t>
            </a:r>
            <a:r>
              <a:rPr lang="de-DE" sz="1600" dirty="0">
                <a:solidFill>
                  <a:srgbClr val="003867"/>
                </a:solidFill>
              </a:rPr>
              <a:t> an </a:t>
            </a:r>
            <a:r>
              <a:rPr lang="de-DE" sz="1600" dirty="0" err="1">
                <a:solidFill>
                  <a:srgbClr val="003867"/>
                </a:solidFill>
              </a:rPr>
              <a:t>agent</a:t>
            </a:r>
            <a:r>
              <a:rPr lang="de-DE" sz="1600" dirty="0">
                <a:solidFill>
                  <a:srgbClr val="003867"/>
                </a:solidFill>
              </a:rPr>
              <a:t> (</a:t>
            </a:r>
            <a:r>
              <a:rPr lang="de-DE" sz="1600" dirty="0" err="1">
                <a:solidFill>
                  <a:srgbClr val="003867"/>
                </a:solidFill>
              </a:rPr>
              <a:t>when</a:t>
            </a:r>
            <a:r>
              <a:rPr lang="de-DE" sz="1600" dirty="0">
                <a:solidFill>
                  <a:srgbClr val="003867"/>
                </a:solidFill>
              </a:rPr>
              <a:t>, </a:t>
            </a:r>
            <a:r>
              <a:rPr lang="de-DE" sz="1600" dirty="0" err="1">
                <a:solidFill>
                  <a:srgbClr val="003867"/>
                </a:solidFill>
              </a:rPr>
              <a:t>where</a:t>
            </a:r>
            <a:r>
              <a:rPr lang="de-DE" sz="1600" dirty="0">
                <a:solidFill>
                  <a:srgbClr val="003867"/>
                </a:solidFill>
              </a:rPr>
              <a:t>, </a:t>
            </a:r>
            <a:r>
              <a:rPr lang="de-DE" sz="1600" dirty="0" err="1">
                <a:solidFill>
                  <a:srgbClr val="003867"/>
                </a:solidFill>
              </a:rPr>
              <a:t>what</a:t>
            </a:r>
            <a:r>
              <a:rPr lang="de-DE" sz="1600" dirty="0">
                <a:solidFill>
                  <a:srgbClr val="003867"/>
                </a:solidFill>
              </a:rPr>
              <a:t>) </a:t>
            </a:r>
          </a:p>
        </p:txBody>
      </p:sp>
      <p:cxnSp>
        <p:nvCxnSpPr>
          <p:cNvPr id="26636" name="Gerade Verbindung mit Pfeil 26635"/>
          <p:cNvCxnSpPr>
            <a:stCxn id="9" idx="0"/>
            <a:endCxn id="86" idx="3"/>
          </p:cNvCxnSpPr>
          <p:nvPr/>
        </p:nvCxnSpPr>
        <p:spPr>
          <a:xfrm flipV="1">
            <a:off x="2540000" y="4159250"/>
            <a:ext cx="471488" cy="322263"/>
          </a:xfrm>
          <a:prstGeom prst="straightConnector1">
            <a:avLst/>
          </a:prstGeom>
          <a:ln>
            <a:solidFill>
              <a:srgbClr val="FF99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Gerade Verbindung mit Pfeil 141"/>
          <p:cNvCxnSpPr>
            <a:stCxn id="9" idx="6"/>
            <a:endCxn id="85" idx="1"/>
          </p:cNvCxnSpPr>
          <p:nvPr/>
        </p:nvCxnSpPr>
        <p:spPr>
          <a:xfrm>
            <a:off x="3098800" y="4878388"/>
            <a:ext cx="1201738" cy="795337"/>
          </a:xfrm>
          <a:prstGeom prst="straightConnector1">
            <a:avLst/>
          </a:prstGeom>
          <a:ln>
            <a:solidFill>
              <a:srgbClr val="FF99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Gerade Verbindung mit Pfeil 145"/>
          <p:cNvCxnSpPr>
            <a:stCxn id="9" idx="7"/>
            <a:endCxn id="10" idx="2"/>
          </p:cNvCxnSpPr>
          <p:nvPr/>
        </p:nvCxnSpPr>
        <p:spPr>
          <a:xfrm>
            <a:off x="2935288" y="4597400"/>
            <a:ext cx="412750" cy="215900"/>
          </a:xfrm>
          <a:prstGeom prst="straightConnector1">
            <a:avLst/>
          </a:prstGeom>
          <a:ln>
            <a:solidFill>
              <a:srgbClr val="FF99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Ellipse 148"/>
          <p:cNvSpPr/>
          <p:nvPr/>
        </p:nvSpPr>
        <p:spPr>
          <a:xfrm>
            <a:off x="6443663" y="5589588"/>
            <a:ext cx="2305050" cy="627062"/>
          </a:xfrm>
          <a:prstGeom prst="ellipse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dirty="0" err="1">
                <a:solidFill>
                  <a:srgbClr val="003867"/>
                </a:solidFill>
              </a:rPr>
              <a:t>requirement</a:t>
            </a:r>
            <a:r>
              <a:rPr lang="de-DE" sz="1600" dirty="0">
                <a:solidFill>
                  <a:srgbClr val="003867"/>
                </a:solidFill>
              </a:rPr>
              <a:t> 4: …</a:t>
            </a:r>
          </a:p>
        </p:txBody>
      </p:sp>
      <p:cxnSp>
        <p:nvCxnSpPr>
          <p:cNvPr id="129" name="Gerade Verbindung mit Pfeil 128"/>
          <p:cNvCxnSpPr>
            <a:stCxn id="86" idx="7"/>
            <a:endCxn id="84" idx="3"/>
          </p:cNvCxnSpPr>
          <p:nvPr/>
        </p:nvCxnSpPr>
        <p:spPr>
          <a:xfrm flipV="1">
            <a:off x="4865688" y="2246313"/>
            <a:ext cx="1608137" cy="100965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Gerade Verbindung mit Pfeil 166"/>
          <p:cNvCxnSpPr>
            <a:stCxn id="86" idx="6"/>
            <a:endCxn id="83" idx="3"/>
          </p:cNvCxnSpPr>
          <p:nvPr/>
        </p:nvCxnSpPr>
        <p:spPr>
          <a:xfrm flipV="1">
            <a:off x="5248275" y="3598863"/>
            <a:ext cx="893763" cy="109537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Gerade Verbindung mit Pfeil 172"/>
          <p:cNvCxnSpPr>
            <a:stCxn id="86" idx="6"/>
            <a:endCxn id="33" idx="2"/>
          </p:cNvCxnSpPr>
          <p:nvPr/>
        </p:nvCxnSpPr>
        <p:spPr>
          <a:xfrm>
            <a:off x="5248275" y="3708400"/>
            <a:ext cx="836613" cy="873125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Gerade Verbindung mit Pfeil 175"/>
          <p:cNvCxnSpPr>
            <a:stCxn id="86" idx="6"/>
            <a:endCxn id="149" idx="1"/>
          </p:cNvCxnSpPr>
          <p:nvPr/>
        </p:nvCxnSpPr>
        <p:spPr>
          <a:xfrm>
            <a:off x="5248275" y="3708400"/>
            <a:ext cx="1533525" cy="1973263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Pfeil nach unten 115"/>
          <p:cNvSpPr/>
          <p:nvPr/>
        </p:nvSpPr>
        <p:spPr>
          <a:xfrm rot="20384903">
            <a:off x="1579563" y="2338388"/>
            <a:ext cx="649287" cy="246856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7" name="Pfeil nach unten 116"/>
          <p:cNvSpPr/>
          <p:nvPr/>
        </p:nvSpPr>
        <p:spPr>
          <a:xfrm rot="14094174">
            <a:off x="2705894" y="3758407"/>
            <a:ext cx="647700" cy="139541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8" name="Pfeil nach unten 117"/>
          <p:cNvSpPr/>
          <p:nvPr/>
        </p:nvSpPr>
        <p:spPr>
          <a:xfrm rot="14493028">
            <a:off x="4730750" y="1017588"/>
            <a:ext cx="649287" cy="369728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9" name="Pfeil nach unten 118"/>
          <p:cNvSpPr/>
          <p:nvPr/>
        </p:nvSpPr>
        <p:spPr>
          <a:xfrm rot="15256844">
            <a:off x="5457826" y="1973262"/>
            <a:ext cx="647700" cy="2479675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20" name="Pfeil nach unten 119"/>
          <p:cNvSpPr/>
          <p:nvPr/>
        </p:nvSpPr>
        <p:spPr>
          <a:xfrm rot="16951704">
            <a:off x="5240338" y="2846387"/>
            <a:ext cx="647700" cy="2479675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21" name="Pfeil nach unten 120"/>
          <p:cNvSpPr/>
          <p:nvPr/>
        </p:nvSpPr>
        <p:spPr>
          <a:xfrm rot="18068018">
            <a:off x="4941888" y="2790825"/>
            <a:ext cx="647700" cy="40894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440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33" grpId="0" animBg="1"/>
      <p:bldP spid="34" grpId="0" animBg="1"/>
      <p:bldP spid="35" grpId="0" animBg="1"/>
      <p:bldP spid="83" grpId="0" animBg="1"/>
      <p:bldP spid="84" grpId="0" animBg="1"/>
      <p:bldP spid="85" grpId="0" animBg="1"/>
      <p:bldP spid="86" grpId="0" animBg="1"/>
      <p:bldP spid="149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Titel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579438"/>
          </a:xfrm>
        </p:spPr>
        <p:txBody>
          <a:bodyPr/>
          <a:lstStyle/>
          <a:p>
            <a:r>
              <a:rPr lang="de-DE" sz="2000" b="1" dirty="0" smtClean="0">
                <a:ea typeface="ＭＳ Ｐゴシック" pitchFamily="-123" charset="-128"/>
              </a:rPr>
              <a:t>Schritt 3:</a:t>
            </a:r>
            <a:r>
              <a:rPr lang="de-DE" sz="2000" dirty="0" smtClean="0">
                <a:ea typeface="ＭＳ Ｐゴシック" pitchFamily="-123" charset="-128"/>
              </a:rPr>
              <a:t> </a:t>
            </a:r>
            <a:r>
              <a:rPr lang="de-DE" sz="2000" dirty="0" smtClean="0">
                <a:ea typeface="ＭＳ Ｐゴシック" pitchFamily="-123" charset="-128"/>
              </a:rPr>
              <a:t>Anforderungsanalyse (3 Gruppen von Anforderungen)</a:t>
            </a:r>
            <a:endParaRPr lang="de-DE" sz="2000" dirty="0" smtClean="0">
              <a:ea typeface="ＭＳ Ｐゴシック" pitchFamily="-123" charset="-128"/>
            </a:endParaRPr>
          </a:p>
        </p:txBody>
      </p:sp>
      <p:sp>
        <p:nvSpPr>
          <p:cNvPr id="130050" name="Inhaltsplatzhalter 2"/>
          <p:cNvSpPr>
            <a:spLocks noGrp="1"/>
          </p:cNvSpPr>
          <p:nvPr>
            <p:ph idx="1"/>
          </p:nvPr>
        </p:nvSpPr>
        <p:spPr>
          <a:xfrm>
            <a:off x="468313" y="1412875"/>
            <a:ext cx="8424862" cy="4741863"/>
          </a:xfrm>
        </p:spPr>
        <p:txBody>
          <a:bodyPr/>
          <a:lstStyle/>
          <a:p>
            <a:pPr>
              <a:buFont typeface="Wingdings" pitchFamily="-123" charset="2"/>
              <a:buChar char="Ø"/>
            </a:pPr>
            <a:r>
              <a:rPr lang="de-DE" b="1" dirty="0" smtClean="0">
                <a:ea typeface="ＭＳ Ｐゴシック" pitchFamily="-123" charset="-128"/>
              </a:rPr>
              <a:t>Bedürfnisse des End-Nutzers</a:t>
            </a:r>
          </a:p>
          <a:p>
            <a:r>
              <a:rPr lang="de-DE" dirty="0" smtClean="0">
                <a:ea typeface="ＭＳ Ｐゴシック" pitchFamily="-123" charset="-128"/>
              </a:rPr>
              <a:t>Nutzungskontext: Für welchen Bereich wird das Modell entwickelt?</a:t>
            </a:r>
          </a:p>
          <a:p>
            <a:r>
              <a:rPr lang="de-DE" dirty="0" smtClean="0">
                <a:ea typeface="ＭＳ Ｐゴシック" pitchFamily="-123" charset="-128"/>
              </a:rPr>
              <a:t>Zielgruppe: Wer soll die Daten nutzen?</a:t>
            </a:r>
          </a:p>
          <a:p>
            <a:r>
              <a:rPr lang="de-DE" dirty="0" smtClean="0">
                <a:ea typeface="ＭＳ Ｐゴシック" pitchFamily="-123" charset="-128"/>
              </a:rPr>
              <a:t>Sprache?</a:t>
            </a:r>
          </a:p>
          <a:p>
            <a:pPr>
              <a:buFontTx/>
              <a:buNone/>
            </a:pPr>
            <a:endParaRPr lang="de-DE" dirty="0" smtClean="0">
              <a:ea typeface="ＭＳ Ｐゴシック" pitchFamily="-123" charset="-128"/>
            </a:endParaRPr>
          </a:p>
          <a:p>
            <a:pPr>
              <a:buFont typeface="Wingdings" pitchFamily="-123" charset="2"/>
              <a:buChar char="Ø"/>
            </a:pPr>
            <a:r>
              <a:rPr lang="de-DE" b="1" dirty="0" smtClean="0">
                <a:ea typeface="ＭＳ Ｐゴシック" pitchFamily="-123" charset="-128"/>
              </a:rPr>
              <a:t>Anforderungen an Metadaten</a:t>
            </a:r>
          </a:p>
          <a:p>
            <a:r>
              <a:rPr lang="de-DE" dirty="0" smtClean="0">
                <a:ea typeface="ＭＳ Ｐゴシック" pitchFamily="-123" charset="-128"/>
              </a:rPr>
              <a:t>Welche Eigenschaften und welche Beziehungen von Metadaten sollen im Modell abgebildet werden?</a:t>
            </a:r>
          </a:p>
          <a:p>
            <a:pPr>
              <a:buFontTx/>
              <a:buNone/>
            </a:pPr>
            <a:endParaRPr lang="de-DE" dirty="0" smtClean="0">
              <a:ea typeface="ＭＳ Ｐゴシック" pitchFamily="-123" charset="-128"/>
            </a:endParaRPr>
          </a:p>
          <a:p>
            <a:pPr>
              <a:buFont typeface="Wingdings" pitchFamily="-123" charset="2"/>
              <a:buChar char="Ø"/>
            </a:pPr>
            <a:r>
              <a:rPr lang="de-DE" b="1" dirty="0" smtClean="0">
                <a:ea typeface="ＭＳ Ｐゴシック" pitchFamily="-123" charset="-128"/>
              </a:rPr>
              <a:t>Anforderungen an System</a:t>
            </a:r>
          </a:p>
          <a:p>
            <a:r>
              <a:rPr lang="de-DE" dirty="0" smtClean="0">
                <a:ea typeface="ＭＳ Ｐゴシック" pitchFamily="-123" charset="-128"/>
              </a:rPr>
              <a:t>Bereitstellung / Verfügbarkeit: Wie sollen die Daten später abrufbar sein?</a:t>
            </a:r>
          </a:p>
          <a:p>
            <a:r>
              <a:rPr lang="de-DE" dirty="0" smtClean="0">
                <a:ea typeface="ＭＳ Ｐゴシック" pitchFamily="-123" charset="-128"/>
              </a:rPr>
              <a:t>Funktionen: Wie sollen die Daten auffindbar sein? Wie sind die Daten dargestellt? </a:t>
            </a:r>
          </a:p>
          <a:p>
            <a:pPr>
              <a:buFontTx/>
              <a:buNone/>
            </a:pPr>
            <a:endParaRPr lang="de-DE" dirty="0" smtClean="0">
              <a:ea typeface="ＭＳ Ｐゴシック" pitchFamily="-123" charset="-128"/>
            </a:endParaRPr>
          </a:p>
          <a:p>
            <a:pPr>
              <a:buFontTx/>
              <a:buNone/>
            </a:pPr>
            <a:endParaRPr lang="en-US" dirty="0" smtClean="0">
              <a:ea typeface="ＭＳ Ｐゴシック" pitchFamily="-123" charset="-128"/>
            </a:endParaRPr>
          </a:p>
          <a:p>
            <a:endParaRPr lang="de-DE" dirty="0" smtClean="0">
              <a:ea typeface="ＭＳ Ｐゴシック" pitchFamily="-123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18488" cy="579438"/>
          </a:xfrm>
        </p:spPr>
        <p:txBody>
          <a:bodyPr/>
          <a:lstStyle/>
          <a:p>
            <a:r>
              <a:rPr lang="de-DE" smtClean="0">
                <a:ea typeface="ＭＳ Ｐゴシック" pitchFamily="-123" charset="-128"/>
              </a:rPr>
              <a:t>Formulierung der Anforderungen</a:t>
            </a:r>
          </a:p>
        </p:txBody>
      </p:sp>
      <p:sp>
        <p:nvSpPr>
          <p:cNvPr id="131074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>
              <a:ea typeface="ＭＳ Ｐゴシック" pitchFamily="-123" charset="-128"/>
            </a:endParaRPr>
          </a:p>
        </p:txBody>
      </p:sp>
      <p:sp>
        <p:nvSpPr>
          <p:cNvPr id="13107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de-DE">
              <a:ea typeface="ＭＳ Ｐゴシック" pitchFamily="-123" charset="-128"/>
              <a:cs typeface="ＭＳ Ｐゴシック" pitchFamily="-123" charset="-128"/>
            </a:endParaRPr>
          </a:p>
        </p:txBody>
      </p:sp>
      <p:pic>
        <p:nvPicPr>
          <p:cNvPr id="131076" name="Grafik 1"/>
          <p:cNvPicPr>
            <a:picLocks noChangeAspect="1" noChangeArrowheads="1"/>
          </p:cNvPicPr>
          <p:nvPr/>
        </p:nvPicPr>
        <p:blipFill>
          <a:blip r:embed="rId3"/>
          <a:srcRect l="56938" t="10971" r="4298" b="49983"/>
          <a:stretch>
            <a:fillRect/>
          </a:stretch>
        </p:blipFill>
        <p:spPr bwMode="auto">
          <a:xfrm>
            <a:off x="107950" y="1484313"/>
            <a:ext cx="8986838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7" name="Fußzeilenplatzhalt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dirty="0" err="1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Provenienztreffen</a:t>
            </a:r>
            <a:r>
              <a:rPr lang="de-DE" dirty="0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 26.10.2016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 smtClean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altLang="de-DE" sz="1800" dirty="0" smtClean="0">
                <a:solidFill>
                  <a:schemeClr val="accent2">
                    <a:lumMod val="75000"/>
                  </a:schemeClr>
                </a:solidFill>
              </a:rPr>
              <a:t>Schritt 4: </a:t>
            </a:r>
            <a:r>
              <a:rPr lang="en-US" altLang="de-DE" sz="18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</a:rPr>
              <a:t>dentifikation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von Klassen und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</a:rPr>
              <a:t>deren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</a:rPr>
              <a:t>Beziehungen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</a:rPr>
              <a:t>zueinander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</a:rPr>
              <a:t>unter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</a:rPr>
              <a:t>Verwendung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von Protégé = Tool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</a:rPr>
              <a:t>zur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</a:rPr>
              <a:t>Darstellung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von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</a:rPr>
              <a:t>Ontologien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de-DE" altLang="de-DE" sz="18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771" name="Inhaltsplatzhalter 2"/>
          <p:cNvSpPr>
            <a:spLocks noGrp="1"/>
          </p:cNvSpPr>
          <p:nvPr>
            <p:ph idx="1"/>
          </p:nvPr>
        </p:nvSpPr>
        <p:spPr>
          <a:xfrm>
            <a:off x="179388" y="1668463"/>
            <a:ext cx="8785225" cy="4608512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US" altLang="de-DE" smtClean="0">
                <a:solidFill>
                  <a:srgbClr val="595959"/>
                </a:solidFill>
              </a:rPr>
              <a:t>Classes</a:t>
            </a:r>
            <a:endParaRPr lang="de-DE" altLang="de-DE" smtClean="0">
              <a:solidFill>
                <a:srgbClr val="595959"/>
              </a:solidFill>
            </a:endParaRPr>
          </a:p>
        </p:txBody>
      </p:sp>
      <p:sp>
        <p:nvSpPr>
          <p:cNvPr id="32772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2339752" y="6381328"/>
            <a:ext cx="3600450" cy="3603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80808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rgbClr val="80808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80808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rgbClr val="80808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 dirty="0" err="1" smtClean="0">
                <a:solidFill>
                  <a:schemeClr val="bg1"/>
                </a:solidFill>
              </a:rPr>
              <a:t>Provenienztreffen</a:t>
            </a:r>
            <a:r>
              <a:rPr lang="de-DE" altLang="de-DE" sz="1000" dirty="0" smtClean="0">
                <a:solidFill>
                  <a:schemeClr val="bg1"/>
                </a:solidFill>
              </a:rPr>
              <a:t> 26.10.2016</a:t>
            </a:r>
            <a:endParaRPr lang="de-DE" altLang="de-DE" sz="1000" dirty="0" smtClean="0">
              <a:solidFill>
                <a:schemeClr val="bg1"/>
              </a:solidFill>
            </a:endParaRPr>
          </a:p>
        </p:txBody>
      </p:sp>
      <p:pic>
        <p:nvPicPr>
          <p:cNvPr id="3277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412875"/>
            <a:ext cx="6570662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78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>
                <a:solidFill>
                  <a:schemeClr val="accent2">
                    <a:lumMod val="75000"/>
                  </a:schemeClr>
                </a:solidFill>
              </a:rPr>
              <a:t>Zusammenfassung</a:t>
            </a:r>
            <a:endParaRPr lang="de-DE" altLang="de-DE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388" y="1628775"/>
            <a:ext cx="8785225" cy="4608513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  <a:defRPr/>
            </a:pPr>
            <a:endParaRPr lang="en-US" dirty="0" smtClean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endParaRPr lang="de-DE" dirty="0" smtClean="0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796" name="Fußzeilenplatzhalter 3"/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80808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rgbClr val="80808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80808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rgbClr val="80808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 dirty="0" err="1" smtClean="0">
                <a:solidFill>
                  <a:schemeClr val="bg1"/>
                </a:solidFill>
              </a:rPr>
              <a:t>Provenienztreffen</a:t>
            </a:r>
            <a:r>
              <a:rPr lang="de-DE" altLang="de-DE" sz="1000" dirty="0" smtClean="0">
                <a:solidFill>
                  <a:schemeClr val="bg1"/>
                </a:solidFill>
              </a:rPr>
              <a:t> 26.10.2016</a:t>
            </a:r>
            <a:endParaRPr lang="de-DE" altLang="de-DE" sz="1000" dirty="0" smtClean="0">
              <a:solidFill>
                <a:schemeClr val="bg1"/>
              </a:solidFill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288" y="2201863"/>
            <a:ext cx="3019425" cy="245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2201863"/>
            <a:ext cx="4997450" cy="245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e Legende 7"/>
          <p:cNvSpPr/>
          <p:nvPr/>
        </p:nvSpPr>
        <p:spPr>
          <a:xfrm>
            <a:off x="4067175" y="1698625"/>
            <a:ext cx="4678363" cy="1584325"/>
          </a:xfrm>
          <a:prstGeom prst="wedgeEllipseCallout">
            <a:avLst>
              <a:gd name="adj1" fmla="val -26164"/>
              <a:gd name="adj2" fmla="val 107102"/>
            </a:avLst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Ovale Legende 14"/>
          <p:cNvSpPr/>
          <p:nvPr/>
        </p:nvSpPr>
        <p:spPr>
          <a:xfrm>
            <a:off x="180975" y="2281238"/>
            <a:ext cx="4678363" cy="1584325"/>
          </a:xfrm>
          <a:prstGeom prst="wedgeEllipseCallout">
            <a:avLst>
              <a:gd name="adj1" fmla="val 22110"/>
              <a:gd name="adj2" fmla="val 126342"/>
            </a:avLst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6" name="Ovale Legende 15"/>
          <p:cNvSpPr/>
          <p:nvPr/>
        </p:nvSpPr>
        <p:spPr>
          <a:xfrm rot="10800000">
            <a:off x="2617788" y="4646613"/>
            <a:ext cx="2536825" cy="827087"/>
          </a:xfrm>
          <a:prstGeom prst="wedgeEllipseCallout">
            <a:avLst>
              <a:gd name="adj1" fmla="val -26164"/>
              <a:gd name="adj2" fmla="val 107102"/>
            </a:avLst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38" y="1885950"/>
            <a:ext cx="1884362" cy="120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63" y="2343150"/>
            <a:ext cx="1366837" cy="146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838" y="4776788"/>
            <a:ext cx="577850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063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Domainspezifische Beschreibung der Metadaten für Objektbeschreibung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z. B. Beschreibung für Buch mit MODS, für Münze mit nomisma.org, für Vogel mit </a:t>
            </a:r>
            <a:r>
              <a:rPr lang="de-DE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DwC</a:t>
            </a:r>
            <a:endParaRPr lang="de-DE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de-DE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Fachübergreifende Metadatenbeschreibung der Provenienz eines Objekts</a:t>
            </a:r>
            <a:endParaRPr lang="de-DE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Provenienz 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=  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alle Beschreibungen von Aktionen/Ereignissen im „Leben“ eines Objekts (z.B. Erschaffung, Fund, Verlust, Zerstörung)</a:t>
            </a:r>
            <a:endParaRPr lang="de-DE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Beschreibung der Provenienz mit z.B. 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PROV-O, CIDOC-CRM, DCMI </a:t>
            </a:r>
            <a:r>
              <a:rPr lang="de-DE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Metadata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Terms</a:t>
            </a:r>
          </a:p>
          <a:p>
            <a:pPr lvl="1">
              <a:defRPr/>
            </a:pPr>
            <a:endParaRPr lang="de-DE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Aussagen über </a:t>
            </a:r>
            <a:r>
              <a:rPr lang="de-DE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Provenienzangaben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(Beweis für die </a:t>
            </a:r>
            <a:r>
              <a:rPr lang="de-DE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Provenienzinformation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de-DE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z.B. mittels Evidenzen wie Briefe, Tagebücher, Etiketten, Verzeichnisse etc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.)</a:t>
            </a:r>
          </a:p>
          <a:p>
            <a:pPr>
              <a:defRPr/>
            </a:pPr>
            <a:endParaRPr lang="de-DE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>
                <a:solidFill>
                  <a:schemeClr val="accent2">
                    <a:lumMod val="75000"/>
                  </a:schemeClr>
                </a:solidFill>
              </a:rPr>
              <a:t>Zusammenfassung</a:t>
            </a:r>
            <a:endParaRPr lang="de-DE" altLang="de-DE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820" name="Fußzeilenplatzhalter 3"/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80808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rgbClr val="80808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80808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rgbClr val="80808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 smtClean="0">
                <a:solidFill>
                  <a:schemeClr val="bg1"/>
                </a:solidFill>
              </a:rPr>
              <a:t>DC-2016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 smtClean="0">
                <a:solidFill>
                  <a:schemeClr val="bg1"/>
                </a:solidFill>
              </a:rPr>
              <a:t>Project ASCH</a:t>
            </a:r>
          </a:p>
        </p:txBody>
      </p:sp>
    </p:spTree>
    <p:extLst>
      <p:ext uri="{BB962C8B-B14F-4D97-AF65-F5344CB8AC3E}">
        <p14:creationId xmlns:p14="http://schemas.microsoft.com/office/powerpoint/2010/main" val="39199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el 1"/>
          <p:cNvSpPr>
            <a:spLocks noGrp="1"/>
          </p:cNvSpPr>
          <p:nvPr>
            <p:ph type="title"/>
          </p:nvPr>
        </p:nvSpPr>
        <p:spPr>
          <a:xfrm>
            <a:off x="252413" y="547688"/>
            <a:ext cx="6334125" cy="579437"/>
          </a:xfrm>
        </p:spPr>
        <p:txBody>
          <a:bodyPr/>
          <a:lstStyle/>
          <a:p>
            <a:r>
              <a:rPr lang="de-DE" altLang="de-DE" sz="2000" dirty="0" smtClean="0">
                <a:solidFill>
                  <a:srgbClr val="002060"/>
                </a:solidFill>
              </a:rPr>
              <a:t>Beispiel 1</a:t>
            </a:r>
            <a:r>
              <a:rPr lang="de-DE" altLang="de-DE" sz="2000" dirty="0" smtClean="0">
                <a:solidFill>
                  <a:srgbClr val="002060"/>
                </a:solidFill>
              </a:rPr>
              <a:t>: </a:t>
            </a:r>
            <a:r>
              <a:rPr lang="de-DE" altLang="de-DE" sz="2000" dirty="0" smtClean="0">
                <a:solidFill>
                  <a:srgbClr val="002060"/>
                </a:solidFill>
              </a:rPr>
              <a:t>Beschreibung eines Vogels</a:t>
            </a:r>
            <a:endParaRPr lang="de-DE" altLang="de-DE" sz="2000" dirty="0" smtClean="0">
              <a:solidFill>
                <a:srgbClr val="002060"/>
              </a:solidFill>
            </a:endParaRPr>
          </a:p>
        </p:txBody>
      </p:sp>
      <p:pic>
        <p:nvPicPr>
          <p:cNvPr id="3789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924175"/>
            <a:ext cx="1366838" cy="146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395288" y="1641475"/>
            <a:ext cx="3384550" cy="351631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Unter Verwendung von</a:t>
            </a:r>
            <a:endParaRPr lang="de-DE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Darwin Core </a:t>
            </a:r>
          </a:p>
          <a:p>
            <a:pPr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PROV-O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7893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836613"/>
            <a:ext cx="5500688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Fußzeilenplatzhalter 3"/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80808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rgbClr val="80808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80808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rgbClr val="80808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 smtClean="0">
                <a:solidFill>
                  <a:schemeClr val="bg1"/>
                </a:solidFill>
              </a:rPr>
              <a:t>DC-2016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 smtClean="0">
                <a:solidFill>
                  <a:schemeClr val="bg1"/>
                </a:solidFill>
              </a:rPr>
              <a:t>Project ASCH</a:t>
            </a:r>
          </a:p>
        </p:txBody>
      </p:sp>
      <p:sp>
        <p:nvSpPr>
          <p:cNvPr id="2" name="Rechteck 1"/>
          <p:cNvSpPr/>
          <p:nvPr/>
        </p:nvSpPr>
        <p:spPr>
          <a:xfrm>
            <a:off x="4427538" y="836613"/>
            <a:ext cx="3384550" cy="1439862"/>
          </a:xfrm>
          <a:prstGeom prst="rect">
            <a:avLst/>
          </a:prstGeom>
          <a:noFill/>
          <a:ln w="539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276600" y="2492375"/>
            <a:ext cx="5616575" cy="3744913"/>
          </a:xfrm>
          <a:prstGeom prst="rect">
            <a:avLst/>
          </a:prstGeom>
          <a:noFill/>
          <a:ln w="539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326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el 1"/>
          <p:cNvSpPr>
            <a:spLocks noGrp="1"/>
          </p:cNvSpPr>
          <p:nvPr>
            <p:ph type="title"/>
          </p:nvPr>
        </p:nvSpPr>
        <p:spPr>
          <a:xfrm>
            <a:off x="252413" y="547688"/>
            <a:ext cx="6334125" cy="579437"/>
          </a:xfrm>
        </p:spPr>
        <p:txBody>
          <a:bodyPr/>
          <a:lstStyle/>
          <a:p>
            <a:r>
              <a:rPr lang="de-DE" altLang="de-DE" dirty="0" smtClean="0">
                <a:solidFill>
                  <a:srgbClr val="002060"/>
                </a:solidFill>
              </a:rPr>
              <a:t>Beispiel </a:t>
            </a:r>
            <a:r>
              <a:rPr lang="de-DE" altLang="de-DE" dirty="0" smtClean="0">
                <a:solidFill>
                  <a:srgbClr val="002060"/>
                </a:solidFill>
              </a:rPr>
              <a:t>2: </a:t>
            </a:r>
            <a:r>
              <a:rPr lang="de-DE" altLang="de-DE" dirty="0" smtClean="0">
                <a:solidFill>
                  <a:srgbClr val="002060"/>
                </a:solidFill>
              </a:rPr>
              <a:t>Beschreibung einer Münze</a:t>
            </a:r>
            <a:endParaRPr lang="de-DE" altLang="de-DE" dirty="0" smtClean="0">
              <a:solidFill>
                <a:srgbClr val="002060"/>
              </a:solidFill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395288" y="1641475"/>
            <a:ext cx="3384550" cy="351631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Unter Verwendung von </a:t>
            </a:r>
            <a:endParaRPr lang="de-DE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de-DE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Nomisma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Ontology</a:t>
            </a:r>
            <a:endParaRPr lang="de-DE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PROV-O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8916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908050"/>
            <a:ext cx="5500688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284538"/>
            <a:ext cx="1104900" cy="108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918" name="Fußzeilenplatzhalter 3"/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80808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rgbClr val="80808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80808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rgbClr val="80808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80808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de-DE" sz="1000" dirty="0" err="1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Provenienztreffen</a:t>
            </a:r>
            <a:r>
              <a:rPr lang="de-DE" sz="1000" dirty="0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 26.10.2016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1000" dirty="0" smtClean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4211638" y="836613"/>
            <a:ext cx="3600450" cy="1439862"/>
          </a:xfrm>
          <a:prstGeom prst="rect">
            <a:avLst/>
          </a:prstGeom>
          <a:noFill/>
          <a:ln w="539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59113" y="2530475"/>
            <a:ext cx="5761037" cy="3778250"/>
          </a:xfrm>
          <a:prstGeom prst="rect">
            <a:avLst/>
          </a:prstGeom>
          <a:noFill/>
          <a:ln w="539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066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18488" cy="579438"/>
          </a:xfrm>
        </p:spPr>
        <p:txBody>
          <a:bodyPr/>
          <a:lstStyle/>
          <a:p>
            <a:r>
              <a:rPr lang="de-DE" dirty="0" smtClean="0">
                <a:ea typeface="ＭＳ Ｐゴシック" pitchFamily="-123" charset="-128"/>
              </a:rPr>
              <a:t>Schritt 5: Identifizierung von Eigenschaften der Klassen</a:t>
            </a:r>
            <a:br>
              <a:rPr lang="de-DE" dirty="0" smtClean="0">
                <a:ea typeface="ＭＳ Ｐゴシック" pitchFamily="-123" charset="-128"/>
              </a:rPr>
            </a:br>
            <a:r>
              <a:rPr lang="de-DE" dirty="0" smtClean="0">
                <a:ea typeface="ＭＳ Ｐゴシック" pitchFamily="-123" charset="-128"/>
              </a:rPr>
              <a:t>Schritt </a:t>
            </a:r>
            <a:r>
              <a:rPr lang="de-DE" dirty="0" smtClean="0">
                <a:ea typeface="ＭＳ Ｐゴシック" pitchFamily="-123" charset="-128"/>
              </a:rPr>
              <a:t>6: Erstellen der Anwendungsprofile</a:t>
            </a:r>
          </a:p>
        </p:txBody>
      </p:sp>
      <p:sp>
        <p:nvSpPr>
          <p:cNvPr id="2867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  <a:defRPr/>
            </a:pPr>
            <a:r>
              <a:rPr lang="de-DE" altLang="de-DE" dirty="0" smtClean="0"/>
              <a:t>Dies </a:t>
            </a:r>
            <a:r>
              <a:rPr lang="de-DE" altLang="de-DE" dirty="0" smtClean="0"/>
              <a:t>sind die</a:t>
            </a:r>
            <a:r>
              <a:rPr lang="de-DE" altLang="de-DE" dirty="0" smtClean="0"/>
              <a:t> nächsten Schritte </a:t>
            </a:r>
            <a:r>
              <a:rPr lang="de-DE" altLang="de-DE" dirty="0" smtClean="0"/>
              <a:t>…</a:t>
            </a:r>
          </a:p>
          <a:p>
            <a:pPr>
              <a:defRPr/>
            </a:pPr>
            <a:endParaRPr lang="de-DE" altLang="de-DE" dirty="0" smtClean="0"/>
          </a:p>
          <a:p>
            <a:pPr>
              <a:defRPr/>
            </a:pPr>
            <a:r>
              <a:rPr lang="de-DE" altLang="de-DE" dirty="0" smtClean="0"/>
              <a:t>Nachnutzung dessen, was schon da ist</a:t>
            </a:r>
          </a:p>
          <a:p>
            <a:pPr lvl="1">
              <a:defRPr/>
            </a:pPr>
            <a:r>
              <a:rPr lang="de-DE" altLang="de-DE" dirty="0" smtClean="0"/>
              <a:t>Fokus liegt auf </a:t>
            </a:r>
            <a:r>
              <a:rPr lang="de-DE" altLang="de-DE" dirty="0" err="1" smtClean="0"/>
              <a:t>Provenienzinformation</a:t>
            </a:r>
            <a:endParaRPr lang="de-DE" altLang="de-DE" dirty="0" smtClean="0"/>
          </a:p>
          <a:p>
            <a:pPr lvl="1">
              <a:defRPr/>
            </a:pPr>
            <a:r>
              <a:rPr lang="de-DE" altLang="de-DE" dirty="0" smtClean="0"/>
              <a:t>W3C </a:t>
            </a:r>
            <a:r>
              <a:rPr lang="de-DE" altLang="de-DE" dirty="0" smtClean="0"/>
              <a:t>PROV-O</a:t>
            </a:r>
            <a:endParaRPr lang="de-DE" altLang="de-DE" dirty="0" smtClean="0"/>
          </a:p>
          <a:p>
            <a:pPr lvl="1">
              <a:defRPr/>
            </a:pPr>
            <a:r>
              <a:rPr lang="de-DE" altLang="de-DE" dirty="0" smtClean="0"/>
              <a:t>Berücksichtigung anderer Standards (EDM, CIDOC-CRM, …)</a:t>
            </a:r>
          </a:p>
          <a:p>
            <a:pPr lvl="1">
              <a:defRPr/>
            </a:pPr>
            <a:r>
              <a:rPr lang="de-DE" altLang="de-DE" dirty="0" smtClean="0"/>
              <a:t>Nutzung domainspezifischer Standards (LIDO, MODS, DC, …)</a:t>
            </a:r>
          </a:p>
          <a:p>
            <a:pPr lvl="1">
              <a:defRPr/>
            </a:pPr>
            <a:endParaRPr lang="de-DE" altLang="de-DE" dirty="0" smtClean="0"/>
          </a:p>
          <a:p>
            <a:pPr>
              <a:defRPr/>
            </a:pPr>
            <a:r>
              <a:rPr lang="de-DE" altLang="de-DE" dirty="0" smtClean="0"/>
              <a:t>Einbindung der Evidenzen</a:t>
            </a:r>
          </a:p>
          <a:p>
            <a:pPr lvl="1">
              <a:buFontTx/>
              <a:buNone/>
              <a:defRPr/>
            </a:pPr>
            <a:endParaRPr lang="de-DE" altLang="de-DE" dirty="0" smtClean="0"/>
          </a:p>
          <a:p>
            <a:pPr>
              <a:defRPr/>
            </a:pPr>
            <a:r>
              <a:rPr lang="de-DE" altLang="de-DE" dirty="0" smtClean="0"/>
              <a:t>Einbinden der Anwendungsprofile in das </a:t>
            </a:r>
            <a:r>
              <a:rPr lang="de-DE" altLang="de-DE" dirty="0" err="1" smtClean="0"/>
              <a:t>Entity</a:t>
            </a:r>
            <a:r>
              <a:rPr lang="de-DE" altLang="de-DE" dirty="0" smtClean="0"/>
              <a:t>-</a:t>
            </a:r>
            <a:r>
              <a:rPr lang="de-DE" altLang="de-DE" dirty="0" err="1" smtClean="0"/>
              <a:t>Relationship</a:t>
            </a:r>
            <a:r>
              <a:rPr lang="de-DE" altLang="de-DE" dirty="0" smtClean="0"/>
              <a:t>-Modell </a:t>
            </a:r>
          </a:p>
          <a:p>
            <a:pPr lvl="1">
              <a:defRPr/>
            </a:pPr>
            <a:endParaRPr lang="de-DE" altLang="de-DE" dirty="0" smtClean="0"/>
          </a:p>
          <a:p>
            <a:pPr lvl="1">
              <a:defRPr/>
            </a:pPr>
            <a:endParaRPr lang="de-DE" altLang="de-DE" dirty="0" smtClean="0"/>
          </a:p>
          <a:p>
            <a:pPr lvl="1">
              <a:buFontTx/>
              <a:buNone/>
              <a:defRPr/>
            </a:pPr>
            <a:endParaRPr lang="de-DE" altLang="de-DE" dirty="0">
              <a:solidFill>
                <a:srgbClr val="92D050"/>
              </a:solidFill>
            </a:endParaRPr>
          </a:p>
          <a:p>
            <a:pPr lvl="1">
              <a:defRPr/>
            </a:pPr>
            <a:endParaRPr lang="de-DE" altLang="de-DE" dirty="0" smtClean="0">
              <a:solidFill>
                <a:srgbClr val="92D050"/>
              </a:solidFill>
            </a:endParaRPr>
          </a:p>
          <a:p>
            <a:pPr lvl="1">
              <a:buFontTx/>
              <a:buNone/>
              <a:defRPr/>
            </a:pPr>
            <a:endParaRPr lang="de-DE" altLang="de-DE" dirty="0" smtClean="0">
              <a:solidFill>
                <a:srgbClr val="92D050"/>
              </a:solidFill>
            </a:endParaRPr>
          </a:p>
          <a:p>
            <a:pPr>
              <a:defRPr/>
            </a:pPr>
            <a:endParaRPr lang="de-DE" altLang="de-DE" dirty="0" smtClean="0"/>
          </a:p>
          <a:p>
            <a:pPr marL="0" indent="0">
              <a:buFontTx/>
              <a:buNone/>
              <a:defRPr/>
            </a:pPr>
            <a:endParaRPr lang="de-DE" alt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18488" cy="579438"/>
          </a:xfrm>
        </p:spPr>
        <p:txBody>
          <a:bodyPr/>
          <a:lstStyle/>
          <a:p>
            <a:r>
              <a:rPr lang="de-DE" smtClean="0">
                <a:ea typeface="ＭＳ Ｐゴシック" pitchFamily="-123" charset="-128"/>
              </a:rPr>
              <a:t>Schritt 7: Test</a:t>
            </a:r>
          </a:p>
        </p:txBody>
      </p:sp>
      <p:sp>
        <p:nvSpPr>
          <p:cNvPr id="3686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Modelltest in verschiedenen Systemen:</a:t>
            </a:r>
          </a:p>
          <a:p>
            <a:pPr lvl="1">
              <a:defRPr/>
            </a:pPr>
            <a:r>
              <a:rPr lang="de-DE" altLang="de-DE" dirty="0" err="1" smtClean="0"/>
              <a:t>WissKI</a:t>
            </a:r>
            <a:r>
              <a:rPr lang="de-DE" altLang="de-DE" dirty="0" smtClean="0"/>
              <a:t>              CIDOC-CRM</a:t>
            </a:r>
          </a:p>
          <a:p>
            <a:pPr lvl="1">
              <a:defRPr/>
            </a:pPr>
            <a:r>
              <a:rPr lang="de-DE" altLang="de-DE" dirty="0" err="1" smtClean="0"/>
              <a:t>Semantic</a:t>
            </a:r>
            <a:r>
              <a:rPr lang="de-DE" altLang="de-DE" dirty="0" smtClean="0"/>
              <a:t> Media Wiki</a:t>
            </a:r>
          </a:p>
          <a:p>
            <a:pPr lvl="1">
              <a:defRPr/>
            </a:pPr>
            <a:r>
              <a:rPr lang="de-DE" altLang="de-DE" dirty="0" err="1" smtClean="0"/>
              <a:t>OntoWiki</a:t>
            </a:r>
            <a:endParaRPr lang="de-DE" altLang="de-DE" dirty="0" smtClean="0"/>
          </a:p>
          <a:p>
            <a:pPr lvl="1">
              <a:defRPr/>
            </a:pPr>
            <a:r>
              <a:rPr lang="de-DE" altLang="de-DE" dirty="0" smtClean="0"/>
              <a:t>…</a:t>
            </a:r>
          </a:p>
          <a:p>
            <a:pPr marL="457200" lvl="1" indent="0">
              <a:buFontTx/>
              <a:buNone/>
              <a:defRPr/>
            </a:pPr>
            <a:endParaRPr lang="de-DE" altLang="de-DE" dirty="0" smtClean="0"/>
          </a:p>
        </p:txBody>
      </p:sp>
      <p:sp>
        <p:nvSpPr>
          <p:cNvPr id="5" name="Pfeil nach rechts 4"/>
          <p:cNvSpPr/>
          <p:nvPr/>
        </p:nvSpPr>
        <p:spPr>
          <a:xfrm>
            <a:off x="2051050" y="2060575"/>
            <a:ext cx="576263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Titel 4"/>
          <p:cNvSpPr>
            <a:spLocks noGrp="1"/>
          </p:cNvSpPr>
          <p:nvPr>
            <p:ph type="title"/>
          </p:nvPr>
        </p:nvSpPr>
        <p:spPr>
          <a:xfrm>
            <a:off x="107950" y="692150"/>
            <a:ext cx="8242300" cy="846138"/>
          </a:xfrm>
        </p:spPr>
        <p:txBody>
          <a:bodyPr/>
          <a:lstStyle/>
          <a:p>
            <a:pPr algn="ctr"/>
            <a:r>
              <a:rPr lang="de-DE" cap="none">
                <a:ea typeface="ＭＳ Ｐゴシック" pitchFamily="-123" charset="-128"/>
              </a:rPr>
              <a:t>Warum die Provenienz Asch?</a:t>
            </a:r>
            <a:br>
              <a:rPr lang="de-DE" cap="none">
                <a:ea typeface="ＭＳ Ｐゴシック" pitchFamily="-123" charset="-128"/>
              </a:rPr>
            </a:br>
            <a:endParaRPr lang="de-DE" cap="none">
              <a:ea typeface="ＭＳ Ｐゴシック" pitchFamily="-123" charset="-128"/>
            </a:endParaRPr>
          </a:p>
        </p:txBody>
      </p:sp>
      <p:sp>
        <p:nvSpPr>
          <p:cNvPr id="106498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2555875" y="6397708"/>
            <a:ext cx="3600450" cy="32760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1000" dirty="0" err="1" smtClean="0">
                <a:latin typeface="Arial" pitchFamily="-123" charset="0"/>
                <a:ea typeface="ＭＳ Ｐゴシック" pitchFamily="-123" charset="-128"/>
                <a:cs typeface="ＭＳ Ｐゴシック" pitchFamily="-123" charset="-128"/>
              </a:rPr>
              <a:t>Provenienztreffen</a:t>
            </a:r>
            <a:r>
              <a:rPr lang="de-DE" sz="1000" dirty="0" smtClean="0">
                <a:latin typeface="Arial" pitchFamily="-123" charset="0"/>
                <a:ea typeface="ＭＳ Ｐゴシック" pitchFamily="-123" charset="-128"/>
                <a:cs typeface="ＭＳ Ｐゴシック" pitchFamily="-123" charset="-128"/>
              </a:rPr>
              <a:t> 26.10.2016</a:t>
            </a:r>
            <a:endParaRPr lang="de-DE" sz="1000" dirty="0" smtClean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  <p:sp>
        <p:nvSpPr>
          <p:cNvPr id="106499" name="Textfeld 1"/>
          <p:cNvSpPr txBox="1">
            <a:spLocks noChangeArrowheads="1"/>
          </p:cNvSpPr>
          <p:nvPr/>
        </p:nvSpPr>
        <p:spPr bwMode="auto">
          <a:xfrm>
            <a:off x="4572000" y="2276475"/>
            <a:ext cx="4448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20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Georg Thomas von Asch (1729-1807)</a:t>
            </a:r>
          </a:p>
        </p:txBody>
      </p:sp>
      <p:pic>
        <p:nvPicPr>
          <p:cNvPr id="106500" name="Inhaltsplatzhalter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628775"/>
            <a:ext cx="360045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Textfeld 2"/>
          <p:cNvSpPr txBox="1">
            <a:spLocks noChangeArrowheads="1"/>
          </p:cNvSpPr>
          <p:nvPr/>
        </p:nvSpPr>
        <p:spPr bwMode="auto">
          <a:xfrm>
            <a:off x="5094288" y="2924175"/>
            <a:ext cx="357187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de-DE" sz="16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Gemälde von Kyrill Golowatschewski,</a:t>
            </a:r>
          </a:p>
          <a:p>
            <a:pPr algn="ctr"/>
            <a:r>
              <a:rPr lang="de-DE" sz="16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Öl auf Leinwand, 86 x 70 cm,</a:t>
            </a:r>
            <a:br>
              <a:rPr lang="de-DE" sz="16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</a:br>
            <a:r>
              <a:rPr lang="de-DE" sz="16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Schenkung von 1780</a:t>
            </a:r>
          </a:p>
          <a:p>
            <a:pPr algn="ctr"/>
            <a:endParaRPr lang="de-DE">
              <a:solidFill>
                <a:srgbClr val="000000"/>
              </a:solidFill>
              <a:ea typeface="ＭＳ Ｐゴシック" pitchFamily="-123" charset="-128"/>
              <a:cs typeface="ＭＳ Ｐゴシック" pitchFamily="-123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451100" y="2565400"/>
            <a:ext cx="6513513" cy="1150938"/>
          </a:xfrm>
        </p:spPr>
        <p:txBody>
          <a:bodyPr/>
          <a:lstStyle/>
          <a:p>
            <a:pPr eaLnBrk="1" hangingPunct="1"/>
            <a:r>
              <a:rPr lang="de-DE" sz="2400" smtClean="0">
                <a:ea typeface="ＭＳ Ｐゴシック" pitchFamily="-123" charset="-128"/>
              </a:rPr>
              <a:t>Danke für Eure Aufmerksamkeit!</a:t>
            </a:r>
          </a:p>
          <a:p>
            <a:pPr eaLnBrk="1" hangingPunct="1"/>
            <a:endParaRPr lang="de-DE" sz="1800" smtClean="0">
              <a:ea typeface="ＭＳ Ｐゴシック" pitchFamily="-123" charset="-128"/>
            </a:endParaRPr>
          </a:p>
          <a:p>
            <a:pPr eaLnBrk="1" hangingPunct="1"/>
            <a:r>
              <a:rPr lang="de-DE" sz="1800" smtClean="0">
                <a:ea typeface="ＭＳ Ｐゴシック" pitchFamily="-123" charset="-128"/>
              </a:rPr>
              <a:t>zum </a:t>
            </a:r>
            <a:r>
              <a:rPr lang="de-DE" sz="1800" smtClean="0">
                <a:solidFill>
                  <a:srgbClr val="7F7F7F"/>
                </a:solidFill>
                <a:ea typeface="ＭＳ Ｐゴシック" pitchFamily="-123" charset="-128"/>
              </a:rPr>
              <a:t>Projekt:  http://asch.wiki.gwdg.de</a:t>
            </a:r>
          </a:p>
        </p:txBody>
      </p:sp>
      <p:pic>
        <p:nvPicPr>
          <p:cNvPr id="138242" name="Grafik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6481763"/>
            <a:ext cx="158432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Titel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de-DE">
                <a:ea typeface="ＭＳ Ｐゴシック" pitchFamily="-123" charset="-128"/>
              </a:rPr>
              <a:t>Die Sammlung ist heterogen und besteht aus:</a:t>
            </a:r>
          </a:p>
        </p:txBody>
      </p:sp>
      <p:sp>
        <p:nvSpPr>
          <p:cNvPr id="108546" name="Inhaltsplatzhalter 2"/>
          <p:cNvSpPr>
            <a:spLocks noGrp="1"/>
          </p:cNvSpPr>
          <p:nvPr>
            <p:ph idx="4294967295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en-GB" sz="1800">
                <a:ea typeface="Arial" pitchFamily="-123" charset="0"/>
              </a:rPr>
              <a:t>Manuskripten, Büchern, Landkarten, Stadtansichten (SUB Göttingen</a:t>
            </a:r>
            <a:r>
              <a:rPr lang="en-GB" sz="1800" smtClean="0">
                <a:ea typeface="Arial" pitchFamily="-123" charset="0"/>
              </a:rPr>
              <a:t>)</a:t>
            </a:r>
            <a:endParaRPr lang="en-GB" sz="1800">
              <a:ea typeface="Arial" pitchFamily="-123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en-GB" sz="1800">
                <a:ea typeface="Arial" pitchFamily="-123" charset="0"/>
              </a:rPr>
              <a:t>Münzen und Medaillen (Archäologisches Institut)</a:t>
            </a:r>
            <a:endParaRPr lang="de-DE" sz="1800">
              <a:ea typeface="Arial" pitchFamily="-123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en-GB" sz="1800">
                <a:ea typeface="Arial" pitchFamily="-123" charset="0"/>
              </a:rPr>
              <a:t>Ethnographische Objekte aus verschiedenen Regionen (Institut für Ethnologie)</a:t>
            </a:r>
            <a:endParaRPr lang="de-DE" sz="1800">
              <a:ea typeface="Arial" pitchFamily="-123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de-DE" sz="1800">
                <a:ea typeface="Arial" pitchFamily="-123" charset="0"/>
              </a:rPr>
              <a:t>Gesteine, Mineralien, Meteoriten, Fossilien (Geowissenschaftliches Zentrum)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de-DE" sz="1800">
                <a:ea typeface="Arial" pitchFamily="-123" charset="0"/>
              </a:rPr>
              <a:t>Kupferstiche, Porträts bedeutender russischer Persönlichkeiten (Kunstgeschichtliches Seminar)</a:t>
            </a:r>
            <a:endParaRPr lang="en-GB" sz="1800">
              <a:ea typeface="Arial" pitchFamily="-123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en-GB" sz="1800">
                <a:ea typeface="Arial" pitchFamily="-123" charset="0"/>
              </a:rPr>
              <a:t>Menschliche Schädel (Zentrum Anatomie: Blumenbach’sche Schädelsammlung)</a:t>
            </a:r>
            <a:endParaRPr lang="de-DE" sz="1800">
              <a:ea typeface="Arial" pitchFamily="-123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en-GB" sz="1800">
                <a:ea typeface="Arial" pitchFamily="-123" charset="0"/>
              </a:rPr>
              <a:t>Ausgestopfte Tiere &amp; “Sämereyen” (Institut für Zoologie und ?)</a:t>
            </a:r>
            <a:endParaRPr lang="de-DE" sz="1800">
              <a:ea typeface="Arial" pitchFamily="-123" charset="0"/>
            </a:endParaRPr>
          </a:p>
          <a:p>
            <a:endParaRPr lang="de-DE">
              <a:ea typeface="ＭＳ Ｐゴシック" pitchFamily="-123" charset="-128"/>
            </a:endParaRPr>
          </a:p>
        </p:txBody>
      </p:sp>
      <p:sp>
        <p:nvSpPr>
          <p:cNvPr id="108547" name="Fußzeilenplatzhalter 3"/>
          <p:cNvSpPr txBox="1">
            <a:spLocks noGrp="1"/>
          </p:cNvSpPr>
          <p:nvPr/>
        </p:nvSpPr>
        <p:spPr bwMode="auto">
          <a:xfrm>
            <a:off x="2405063" y="6405563"/>
            <a:ext cx="36004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800">
              <a:solidFill>
                <a:srgbClr val="FFFFFF"/>
              </a:solidFill>
              <a:ea typeface="ＭＳ Ｐゴシック" pitchFamily="-123" charset="-128"/>
              <a:cs typeface="ＭＳ Ｐゴシック" pitchFamily="-123" charset="-128"/>
            </a:endParaRPr>
          </a:p>
          <a:p>
            <a:endParaRPr lang="de-DE" sz="800">
              <a:solidFill>
                <a:srgbClr val="FFFFFF"/>
              </a:solidFill>
              <a:ea typeface="ＭＳ Ｐゴシック" pitchFamily="-123" charset="-128"/>
              <a:cs typeface="ＭＳ Ｐゴシック" pitchFamily="-123" charset="-128"/>
            </a:endParaRPr>
          </a:p>
          <a:p>
            <a:endParaRPr lang="de-DE" sz="800">
              <a:solidFill>
                <a:srgbClr val="FFFFFF"/>
              </a:solidFill>
              <a:ea typeface="ＭＳ Ｐゴシック" pitchFamily="-123" charset="-128"/>
              <a:cs typeface="ＭＳ Ｐゴシック" pitchFamily="-123" charset="-128"/>
            </a:endParaRPr>
          </a:p>
        </p:txBody>
      </p:sp>
      <p:sp>
        <p:nvSpPr>
          <p:cNvPr id="108548" name="Fußzeilenplatzhalt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1000" dirty="0" err="1" smtClean="0">
                <a:latin typeface="Arial" pitchFamily="-123" charset="0"/>
                <a:ea typeface="ＭＳ Ｐゴシック" pitchFamily="-123" charset="-128"/>
                <a:cs typeface="ＭＳ Ｐゴシック" pitchFamily="-123" charset="-128"/>
              </a:rPr>
              <a:t>Provenienztreffen</a:t>
            </a:r>
            <a:r>
              <a:rPr lang="de-DE" sz="1000" dirty="0" smtClean="0">
                <a:latin typeface="Arial" pitchFamily="-123" charset="0"/>
                <a:ea typeface="ＭＳ Ｐゴシック" pitchFamily="-123" charset="-128"/>
                <a:cs typeface="ＭＳ Ｐゴシック" pitchFamily="-123" charset="-128"/>
              </a:rPr>
              <a:t> 26.10.2016</a:t>
            </a:r>
            <a:endParaRPr lang="de-DE" sz="1000" dirty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Line 4"/>
          <p:cNvSpPr>
            <a:spLocks noChangeShapeType="1"/>
          </p:cNvSpPr>
          <p:nvPr/>
        </p:nvSpPr>
        <p:spPr bwMode="auto">
          <a:xfrm>
            <a:off x="914400" y="990600"/>
            <a:ext cx="1143000" cy="1371600"/>
          </a:xfrm>
          <a:prstGeom prst="line">
            <a:avLst/>
          </a:prstGeom>
          <a:noFill/>
          <a:ln w="76200">
            <a:solidFill>
              <a:srgbClr val="008000"/>
            </a:solidFill>
            <a:prstDash val="lgDash"/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594" name="Line 5"/>
          <p:cNvSpPr>
            <a:spLocks noChangeShapeType="1"/>
          </p:cNvSpPr>
          <p:nvPr/>
        </p:nvSpPr>
        <p:spPr bwMode="auto">
          <a:xfrm>
            <a:off x="323850" y="2420938"/>
            <a:ext cx="1231900" cy="4365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595" name="Line 6"/>
          <p:cNvSpPr>
            <a:spLocks noChangeShapeType="1"/>
          </p:cNvSpPr>
          <p:nvPr/>
        </p:nvSpPr>
        <p:spPr bwMode="auto">
          <a:xfrm flipV="1">
            <a:off x="179388" y="3644900"/>
            <a:ext cx="1524000" cy="83820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596" name="Line 7"/>
          <p:cNvSpPr>
            <a:spLocks noChangeShapeType="1"/>
          </p:cNvSpPr>
          <p:nvPr/>
        </p:nvSpPr>
        <p:spPr bwMode="auto">
          <a:xfrm flipV="1">
            <a:off x="2484438" y="4437063"/>
            <a:ext cx="76200" cy="1447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597" name="Line 8"/>
          <p:cNvSpPr>
            <a:spLocks noChangeShapeType="1"/>
          </p:cNvSpPr>
          <p:nvPr/>
        </p:nvSpPr>
        <p:spPr bwMode="auto">
          <a:xfrm flipH="1">
            <a:off x="2819400" y="1143000"/>
            <a:ext cx="762000" cy="1219200"/>
          </a:xfrm>
          <a:prstGeom prst="line">
            <a:avLst/>
          </a:prstGeom>
          <a:noFill/>
          <a:ln w="76200">
            <a:solidFill>
              <a:srgbClr val="3366FF"/>
            </a:solidFill>
            <a:prstDash val="sysDash"/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1385" name="Inhaltsplatzhalter 4"/>
          <p:cNvPicPr>
            <a:picLocks noChangeAspect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1828800" y="2492896"/>
            <a:ext cx="1531345" cy="188066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1059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2924175"/>
            <a:ext cx="2541588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feil nach rechts 2"/>
          <p:cNvSpPr/>
          <p:nvPr/>
        </p:nvSpPr>
        <p:spPr>
          <a:xfrm>
            <a:off x="3492500" y="3213100"/>
            <a:ext cx="1295400" cy="484188"/>
          </a:xfrm>
          <a:prstGeom prst="rightArrow">
            <a:avLst/>
          </a:prstGeom>
          <a:solidFill>
            <a:srgbClr val="00009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cxnSp>
        <p:nvCxnSpPr>
          <p:cNvPr id="6" name="Gewinkelte Verbindung 5"/>
          <p:cNvCxnSpPr/>
          <p:nvPr/>
        </p:nvCxnSpPr>
        <p:spPr>
          <a:xfrm rot="16200000" flipH="1">
            <a:off x="6839743" y="4472782"/>
            <a:ext cx="1008063" cy="647700"/>
          </a:xfrm>
          <a:prstGeom prst="bentConnector3">
            <a:avLst/>
          </a:prstGeom>
          <a:ln w="7620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flipV="1">
            <a:off x="7019925" y="1700213"/>
            <a:ext cx="215900" cy="936625"/>
          </a:xfrm>
          <a:prstGeom prst="straightConnector1">
            <a:avLst/>
          </a:prstGeom>
          <a:ln w="7620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603" name="Textfeld 8"/>
          <p:cNvSpPr txBox="1">
            <a:spLocks noChangeArrowheads="1"/>
          </p:cNvSpPr>
          <p:nvPr/>
        </p:nvSpPr>
        <p:spPr bwMode="auto">
          <a:xfrm>
            <a:off x="3203575" y="692150"/>
            <a:ext cx="2012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Russisch Amerika</a:t>
            </a:r>
          </a:p>
        </p:txBody>
      </p:sp>
      <p:sp>
        <p:nvSpPr>
          <p:cNvPr id="110604" name="Textfeld 9"/>
          <p:cNvSpPr txBox="1">
            <a:spLocks noChangeArrowheads="1"/>
          </p:cNvSpPr>
          <p:nvPr/>
        </p:nvSpPr>
        <p:spPr bwMode="auto">
          <a:xfrm>
            <a:off x="468313" y="620713"/>
            <a:ext cx="18367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Kjachta, Sibirien</a:t>
            </a:r>
          </a:p>
        </p:txBody>
      </p:sp>
      <p:sp>
        <p:nvSpPr>
          <p:cNvPr id="110605" name="Textfeld 10"/>
          <p:cNvSpPr txBox="1">
            <a:spLocks noChangeArrowheads="1"/>
          </p:cNvSpPr>
          <p:nvPr/>
        </p:nvSpPr>
        <p:spPr bwMode="auto">
          <a:xfrm>
            <a:off x="26988" y="2060575"/>
            <a:ext cx="81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Türkei</a:t>
            </a:r>
          </a:p>
        </p:txBody>
      </p:sp>
      <p:sp>
        <p:nvSpPr>
          <p:cNvPr id="110606" name="Textfeld 11"/>
          <p:cNvSpPr txBox="1">
            <a:spLocks noChangeArrowheads="1"/>
          </p:cNvSpPr>
          <p:nvPr/>
        </p:nvSpPr>
        <p:spPr bwMode="auto">
          <a:xfrm>
            <a:off x="-6350" y="4508500"/>
            <a:ext cx="165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Schwarzmeer-</a:t>
            </a:r>
            <a:b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</a:br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gebiet</a:t>
            </a:r>
          </a:p>
        </p:txBody>
      </p:sp>
      <p:sp>
        <p:nvSpPr>
          <p:cNvPr id="110607" name="Textfeld 12"/>
          <p:cNvSpPr txBox="1">
            <a:spLocks noChangeArrowheads="1"/>
          </p:cNvSpPr>
          <p:nvPr/>
        </p:nvSpPr>
        <p:spPr bwMode="auto">
          <a:xfrm>
            <a:off x="1979613" y="6021388"/>
            <a:ext cx="164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St. Petersburg</a:t>
            </a:r>
          </a:p>
        </p:txBody>
      </p:sp>
      <p:sp>
        <p:nvSpPr>
          <p:cNvPr id="110608" name="Textfeld 13"/>
          <p:cNvSpPr txBox="1">
            <a:spLocks noChangeArrowheads="1"/>
          </p:cNvSpPr>
          <p:nvPr/>
        </p:nvSpPr>
        <p:spPr bwMode="auto">
          <a:xfrm>
            <a:off x="4427538" y="2565400"/>
            <a:ext cx="4389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Academisches Museum Göttingen (1773)</a:t>
            </a:r>
          </a:p>
        </p:txBody>
      </p:sp>
      <p:sp>
        <p:nvSpPr>
          <p:cNvPr id="110609" name="Textfeld 14"/>
          <p:cNvSpPr txBox="1">
            <a:spLocks noChangeArrowheads="1"/>
          </p:cNvSpPr>
          <p:nvPr/>
        </p:nvSpPr>
        <p:spPr bwMode="auto">
          <a:xfrm>
            <a:off x="7524750" y="5445125"/>
            <a:ext cx="1265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Ethnologie</a:t>
            </a:r>
          </a:p>
        </p:txBody>
      </p:sp>
      <p:sp>
        <p:nvSpPr>
          <p:cNvPr id="110610" name="Textfeld 15"/>
          <p:cNvSpPr txBox="1">
            <a:spLocks noChangeArrowheads="1"/>
          </p:cNvSpPr>
          <p:nvPr/>
        </p:nvSpPr>
        <p:spPr bwMode="auto">
          <a:xfrm>
            <a:off x="6875463" y="1484313"/>
            <a:ext cx="106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Zoologie</a:t>
            </a:r>
          </a:p>
        </p:txBody>
      </p:sp>
      <p:cxnSp>
        <p:nvCxnSpPr>
          <p:cNvPr id="18" name="Gewinkelte Verbindung 17"/>
          <p:cNvCxnSpPr/>
          <p:nvPr/>
        </p:nvCxnSpPr>
        <p:spPr>
          <a:xfrm rot="5400000">
            <a:off x="4391819" y="4688682"/>
            <a:ext cx="1079500" cy="576262"/>
          </a:xfrm>
          <a:prstGeom prst="bentConnector3">
            <a:avLst/>
          </a:prstGeom>
          <a:ln w="7620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612" name="Textfeld 19"/>
          <p:cNvSpPr txBox="1">
            <a:spLocks noChangeArrowheads="1"/>
          </p:cNvSpPr>
          <p:nvPr/>
        </p:nvSpPr>
        <p:spPr bwMode="auto">
          <a:xfrm>
            <a:off x="4284663" y="5589588"/>
            <a:ext cx="21796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Geowissenschaften</a:t>
            </a:r>
          </a:p>
        </p:txBody>
      </p:sp>
      <p:cxnSp>
        <p:nvCxnSpPr>
          <p:cNvPr id="22" name="Gerade Verbindung mit Pfeil 21"/>
          <p:cNvCxnSpPr/>
          <p:nvPr/>
        </p:nvCxnSpPr>
        <p:spPr>
          <a:xfrm>
            <a:off x="6084888" y="4365625"/>
            <a:ext cx="142875" cy="647700"/>
          </a:xfrm>
          <a:prstGeom prst="straightConnector1">
            <a:avLst/>
          </a:prstGeom>
          <a:ln w="7620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614" name="Textfeld 23"/>
          <p:cNvSpPr txBox="1">
            <a:spLocks noChangeArrowheads="1"/>
          </p:cNvSpPr>
          <p:nvPr/>
        </p:nvSpPr>
        <p:spPr bwMode="auto">
          <a:xfrm>
            <a:off x="5651500" y="5084763"/>
            <a:ext cx="172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SUB-Göttingen</a:t>
            </a:r>
          </a:p>
        </p:txBody>
      </p:sp>
      <p:cxnSp>
        <p:nvCxnSpPr>
          <p:cNvPr id="26" name="Gerade Verbindung mit Pfeil 25"/>
          <p:cNvCxnSpPr/>
          <p:nvPr/>
        </p:nvCxnSpPr>
        <p:spPr>
          <a:xfrm flipH="1" flipV="1">
            <a:off x="5003800" y="1916113"/>
            <a:ext cx="360363" cy="504825"/>
          </a:xfrm>
          <a:prstGeom prst="straightConnector1">
            <a:avLst/>
          </a:prstGeom>
          <a:ln w="5715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616" name="Textfeld 26"/>
          <p:cNvSpPr txBox="1">
            <a:spLocks noChangeArrowheads="1"/>
          </p:cNvSpPr>
          <p:nvPr/>
        </p:nvSpPr>
        <p:spPr bwMode="auto">
          <a:xfrm>
            <a:off x="4716463" y="1628775"/>
            <a:ext cx="1149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Anatomie</a:t>
            </a:r>
          </a:p>
        </p:txBody>
      </p:sp>
      <p:cxnSp>
        <p:nvCxnSpPr>
          <p:cNvPr id="29" name="Gerade Verbindung mit Pfeil 28"/>
          <p:cNvCxnSpPr/>
          <p:nvPr/>
        </p:nvCxnSpPr>
        <p:spPr>
          <a:xfrm flipV="1">
            <a:off x="6156325" y="1412875"/>
            <a:ext cx="215900" cy="1008063"/>
          </a:xfrm>
          <a:prstGeom prst="straightConnector1">
            <a:avLst/>
          </a:prstGeom>
          <a:ln w="5715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618" name="Textfeld 29"/>
          <p:cNvSpPr txBox="1">
            <a:spLocks noChangeArrowheads="1"/>
          </p:cNvSpPr>
          <p:nvPr/>
        </p:nvSpPr>
        <p:spPr bwMode="auto">
          <a:xfrm>
            <a:off x="5795963" y="1052513"/>
            <a:ext cx="1862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Kunstgeschichte</a:t>
            </a:r>
          </a:p>
        </p:txBody>
      </p:sp>
      <p:cxnSp>
        <p:nvCxnSpPr>
          <p:cNvPr id="101376" name="Gekrümmte Verbindung 101375"/>
          <p:cNvCxnSpPr/>
          <p:nvPr/>
        </p:nvCxnSpPr>
        <p:spPr>
          <a:xfrm flipV="1">
            <a:off x="6300788" y="549275"/>
            <a:ext cx="792162" cy="431800"/>
          </a:xfrm>
          <a:prstGeom prst="curvedConnector3">
            <a:avLst/>
          </a:prstGeom>
          <a:ln w="5715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620" name="Textfeld 101376"/>
          <p:cNvSpPr txBox="1">
            <a:spLocks noChangeArrowheads="1"/>
          </p:cNvSpPr>
          <p:nvPr/>
        </p:nvSpPr>
        <p:spPr bwMode="auto">
          <a:xfrm>
            <a:off x="7092950" y="333375"/>
            <a:ext cx="74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2400" b="1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???</a:t>
            </a:r>
          </a:p>
        </p:txBody>
      </p:sp>
      <p:cxnSp>
        <p:nvCxnSpPr>
          <p:cNvPr id="101379" name="Gerade Verbindung mit Pfeil 101378"/>
          <p:cNvCxnSpPr/>
          <p:nvPr/>
        </p:nvCxnSpPr>
        <p:spPr>
          <a:xfrm>
            <a:off x="7740650" y="3500438"/>
            <a:ext cx="431800" cy="0"/>
          </a:xfrm>
          <a:prstGeom prst="straightConnector1">
            <a:avLst/>
          </a:prstGeom>
          <a:ln w="5715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622" name="Textfeld 101386"/>
          <p:cNvSpPr txBox="1">
            <a:spLocks noChangeArrowheads="1"/>
          </p:cNvSpPr>
          <p:nvPr/>
        </p:nvSpPr>
        <p:spPr bwMode="auto">
          <a:xfrm>
            <a:off x="8234363" y="3213100"/>
            <a:ext cx="857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Archä-</a:t>
            </a:r>
            <a:b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</a:br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ologie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ea typeface="ＭＳ Ｐゴシック" pitchFamily="-123" charset="-128"/>
              </a:rPr>
              <a:t>Zu verknüpfende Evidenzen sind u. a.:</a:t>
            </a:r>
          </a:p>
        </p:txBody>
      </p:sp>
      <p:sp>
        <p:nvSpPr>
          <p:cNvPr id="11264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20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en-GB" sz="1800">
                <a:ea typeface="Arial" pitchFamily="-123" charset="0"/>
              </a:rPr>
              <a:t>Briefe von Aschs an Heyne</a:t>
            </a:r>
          </a:p>
          <a:p>
            <a:pPr lvl="1">
              <a:lnSpc>
                <a:spcPct val="20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en-GB" sz="1800">
                <a:ea typeface="Arial" pitchFamily="-123" charset="0"/>
              </a:rPr>
              <a:t>Briefe anderer Absender die Sendungen von Aschs betreffend</a:t>
            </a:r>
            <a:endParaRPr lang="de-DE" sz="1800">
              <a:ea typeface="Arial" pitchFamily="-123" charset="0"/>
            </a:endParaRPr>
          </a:p>
          <a:p>
            <a:pPr lvl="1">
              <a:lnSpc>
                <a:spcPct val="20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en-GB" sz="1800">
                <a:ea typeface="Arial" pitchFamily="-123" charset="0"/>
              </a:rPr>
              <a:t>Verzeichnisse der Sendungen</a:t>
            </a:r>
            <a:endParaRPr lang="de-DE" sz="1800">
              <a:ea typeface="Arial" pitchFamily="-123" charset="0"/>
            </a:endParaRPr>
          </a:p>
          <a:p>
            <a:pPr lvl="1">
              <a:lnSpc>
                <a:spcPct val="20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de-DE" sz="1800">
                <a:ea typeface="Arial" pitchFamily="-123" charset="0"/>
              </a:rPr>
              <a:t>Notizen zu einzelnen Objekten</a:t>
            </a:r>
          </a:p>
          <a:p>
            <a:pPr lvl="1">
              <a:lnSpc>
                <a:spcPct val="200000"/>
              </a:lnSpc>
              <a:spcBef>
                <a:spcPct val="0"/>
              </a:spcBef>
              <a:buFont typeface="Wingdings" pitchFamily="-123" charset="2"/>
              <a:buChar char="§"/>
            </a:pPr>
            <a:r>
              <a:rPr lang="de-DE" sz="1800">
                <a:ea typeface="Arial" pitchFamily="-123" charset="0"/>
              </a:rPr>
              <a:t>Objekt-Etiketten (z.T. von Asch selbst geschrieben, z.T. in Göttingen </a:t>
            </a:r>
            <a:r>
              <a:rPr lang="de-DE" sz="1800" smtClean="0">
                <a:ea typeface="Arial" pitchFamily="-123" charset="0"/>
              </a:rPr>
              <a:t>angefertigt)</a:t>
            </a:r>
            <a:endParaRPr lang="en-GB" sz="1800">
              <a:ea typeface="Arial" pitchFamily="-123" charset="0"/>
            </a:endParaRPr>
          </a:p>
        </p:txBody>
      </p:sp>
      <p:sp>
        <p:nvSpPr>
          <p:cNvPr id="112643" name="Fußzeilenplatzhalt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lang="de-DE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  <p:sp>
        <p:nvSpPr>
          <p:cNvPr id="112644" name="Fußzeilenplatzhalter 3"/>
          <p:cNvSpPr txBox="1">
            <a:spLocks/>
          </p:cNvSpPr>
          <p:nvPr/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de-DE" sz="1000" dirty="0" err="1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Provenienztreffen</a:t>
            </a:r>
            <a:r>
              <a:rPr lang="de-DE" sz="1000" dirty="0">
                <a:solidFill>
                  <a:schemeClr val="bg1"/>
                </a:solidFill>
                <a:ea typeface="ＭＳ Ｐゴシック" pitchFamily="-123" charset="-128"/>
                <a:cs typeface="ＭＳ Ｐゴシック" pitchFamily="-123" charset="-128"/>
              </a:rPr>
              <a:t> 26.10.2016</a:t>
            </a:r>
          </a:p>
          <a:p>
            <a:pPr algn="ctr"/>
            <a:endParaRPr lang="de-DE" sz="800" dirty="0">
              <a:solidFill>
                <a:srgbClr val="FFFFFF"/>
              </a:solidFill>
              <a:ea typeface="ＭＳ Ｐゴシック" pitchFamily="-123" charset="-128"/>
              <a:cs typeface="ＭＳ Ｐゴシック" pitchFamily="-123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Picture 2" descr="Cod_Ms_Asch_1_bl_097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0"/>
            <a:ext cx="4176713" cy="642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0" name="Textfeld 1"/>
          <p:cNvSpPr txBox="1">
            <a:spLocks noChangeArrowheads="1"/>
          </p:cNvSpPr>
          <p:nvPr/>
        </p:nvSpPr>
        <p:spPr bwMode="auto">
          <a:xfrm>
            <a:off x="5435600" y="2205038"/>
            <a:ext cx="35718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Verzeichnisse von Aschs</a:t>
            </a:r>
          </a:p>
          <a:p>
            <a:pPr algn="ctr"/>
            <a:endParaRPr lang="de-DE" sz="2400">
              <a:solidFill>
                <a:srgbClr val="000000"/>
              </a:solidFill>
              <a:ea typeface="ＭＳ Ｐゴシック" pitchFamily="-123" charset="-128"/>
              <a:cs typeface="ＭＳ Ｐゴシック" pitchFamily="-123" charset="-128"/>
            </a:endParaRPr>
          </a:p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seinen Briefen und/oder</a:t>
            </a:r>
          </a:p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Sendungen beigegeben,</a:t>
            </a:r>
          </a:p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heute in der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2" descr="Cod_Ms_Asch_1_bl_097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260350"/>
            <a:ext cx="8885238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Gerade Verbindung mit Pfeil 2"/>
          <p:cNvCxnSpPr/>
          <p:nvPr/>
        </p:nvCxnSpPr>
        <p:spPr>
          <a:xfrm>
            <a:off x="179388" y="2205038"/>
            <a:ext cx="504825" cy="0"/>
          </a:xfrm>
          <a:prstGeom prst="straightConnector1">
            <a:avLst/>
          </a:prstGeom>
          <a:ln w="76200" cmpd="sng"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>
            <a:spLocks noChangeArrowheads="1"/>
          </p:cNvSpPr>
          <p:nvPr/>
        </p:nvSpPr>
        <p:spPr bwMode="auto">
          <a:xfrm>
            <a:off x="0" y="5300663"/>
            <a:ext cx="9015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____ [Büschings] TrauerRede auf den Tod der Fr. Pastorin Trefurtin. St. Ptetersb. 1765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2" descr="Trauerrede-Büsch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25400"/>
            <a:ext cx="3959225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6" name="Textfeld 1"/>
          <p:cNvSpPr txBox="1">
            <a:spLocks noChangeArrowheads="1"/>
          </p:cNvSpPr>
          <p:nvPr/>
        </p:nvSpPr>
        <p:spPr bwMode="auto">
          <a:xfrm>
            <a:off x="5508625" y="2924175"/>
            <a:ext cx="33274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Im Bestand der SUB</a:t>
            </a:r>
          </a:p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Abt. Handschriften und </a:t>
            </a:r>
          </a:p>
          <a:p>
            <a:pPr algn="ctr"/>
            <a:r>
              <a:rPr lang="de-DE" sz="2400">
                <a:solidFill>
                  <a:srgbClr val="000000"/>
                </a:solidFill>
                <a:ea typeface="ＭＳ Ｐゴシック" pitchFamily="-123" charset="-128"/>
                <a:cs typeface="ＭＳ Ｐゴシック" pitchFamily="-123" charset="-128"/>
              </a:rPr>
              <a:t>Alte Drucke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B_PP_Standardpräsentation">
  <a:themeElements>
    <a:clrScheme name="Standardpräsentation_SUB-Göttingen_ne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präsentation_SUB-Göttingen_neu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präsentation_SUB-Göttingen_ne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UB_PP_Standardpräsentation">
  <a:themeElements>
    <a:clrScheme name="Standardpräsentation_SUB-Göttingen_ne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präsentation_SUB-Göttingen_neu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präsentation_SUB-Göttingen_ne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UB_PP_Standardpräsentation">
  <a:themeElements>
    <a:clrScheme name="Standardpräsentation_SUB-Göttingen_ne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präsentation_SUB-Göttingen_neu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präsentation_SUB-Göttingen_ne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UB_PP_Standardpräsentation">
  <a:themeElements>
    <a:clrScheme name="Standardpräsentation_SUB-Göttingen_ne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präsentation_SUB-Göttingen_neu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präsentation_SUB-Göttingen_ne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SUB_PP_Standardpräsentation">
  <a:themeElements>
    <a:clrScheme name="Standardpräsentation_SUB-Göttingen_ne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präsentation_SUB-Göttingen_neu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präsentation_SUB-Göttingen_ne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UB_PP_Standardpräsentation">
  <a:themeElements>
    <a:clrScheme name="Standardpräsentation_SUB-Göttingen_ne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präsentation_SUB-Göttingen_neu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präsentation_SUB-Göttingen_ne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SUB_PP_Standardpräsentation">
  <a:themeElements>
    <a:clrScheme name="Standardpräsentation_SUB-Göttingen_ne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präsentation_SUB-Göttingen_neu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präsentation_SUB-Göttingen_ne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1151</Words>
  <Application>Microsoft Office PowerPoint</Application>
  <PresentationFormat>Bildschirmpräsentation (4:3)</PresentationFormat>
  <Paragraphs>264</Paragraphs>
  <Slides>30</Slides>
  <Notes>27</Notes>
  <HiddenSlides>0</HiddenSlides>
  <MMClips>0</MMClips>
  <ScaleCrop>false</ScaleCrop>
  <HeadingPairs>
    <vt:vector size="4" baseType="variant">
      <vt:variant>
        <vt:lpstr>Design</vt:lpstr>
      </vt:variant>
      <vt:variant>
        <vt:i4>7</vt:i4>
      </vt:variant>
      <vt:variant>
        <vt:lpstr>Folientitel</vt:lpstr>
      </vt:variant>
      <vt:variant>
        <vt:i4>30</vt:i4>
      </vt:variant>
    </vt:vector>
  </HeadingPairs>
  <TitlesOfParts>
    <vt:vector size="37" baseType="lpstr">
      <vt:lpstr>SUB_PP_Standardpräsentation</vt:lpstr>
      <vt:lpstr>1_SUB_PP_Standardpräsentation</vt:lpstr>
      <vt:lpstr>2_SUB_PP_Standardpräsentation</vt:lpstr>
      <vt:lpstr>3_SUB_PP_Standardpräsentation</vt:lpstr>
      <vt:lpstr>4_SUB_PP_Standardpräsentation</vt:lpstr>
      <vt:lpstr>5_SUB_PP_Standardpräsentation</vt:lpstr>
      <vt:lpstr>6_SUB_PP_Standardpräsentation</vt:lpstr>
      <vt:lpstr>Das Projekt ASCH In sieben Schritten zum Datenmodell …? </vt:lpstr>
      <vt:lpstr>Projektdaten</vt:lpstr>
      <vt:lpstr>Warum die Provenienz Asch? </vt:lpstr>
      <vt:lpstr>Die Sammlung ist heterogen und besteht aus:</vt:lpstr>
      <vt:lpstr>PowerPoint-Präsentation</vt:lpstr>
      <vt:lpstr>Zu verknüpfende Evidenzen sind u. a.:</vt:lpstr>
      <vt:lpstr>PowerPoint-Präsentation</vt:lpstr>
      <vt:lpstr>PowerPoint-Präsentation</vt:lpstr>
      <vt:lpstr>PowerPoint-Präsentation</vt:lpstr>
      <vt:lpstr>PowerPoint-Präsentation</vt:lpstr>
      <vt:lpstr>167. Silhouette du Baron Otto Weismann Major General…</vt:lpstr>
      <vt:lpstr>Ziel des Projekts</vt:lpstr>
      <vt:lpstr>Schritt 1: Erhebung</vt:lpstr>
      <vt:lpstr>Workshop und Interviews: Themenschwerpunkte</vt:lpstr>
      <vt:lpstr>Schritt 2: Auswertung a) Formulierung von Case Stories (31) und Scenarios </vt:lpstr>
      <vt:lpstr>PowerPoint-Präsentation</vt:lpstr>
      <vt:lpstr>Schritt 2: Formulierung  von use cases (8)</vt:lpstr>
      <vt:lpstr>b) Formulierung von Use Cases</vt:lpstr>
      <vt:lpstr>c) Verknüpfung von Use Cases und Scenarios (ca. 50)</vt:lpstr>
      <vt:lpstr>Schritt 3: Analyse der Anforderungen (ca. 70)</vt:lpstr>
      <vt:lpstr>Schritt 3: Anforderungsanalyse (3 Gruppen von Anforderungen)</vt:lpstr>
      <vt:lpstr>Formulierung der Anforderungen</vt:lpstr>
      <vt:lpstr>Schritt 4: Identifikation von Klassen und deren Beziehungen zueinander  (unter Verwendung von Protégé = Tool zur Darstellung von Ontologien)</vt:lpstr>
      <vt:lpstr>Zusammenfassung</vt:lpstr>
      <vt:lpstr>Zusammenfassung</vt:lpstr>
      <vt:lpstr>Beispiel 1: Beschreibung eines Vogels</vt:lpstr>
      <vt:lpstr>Beispiel 2: Beschreibung einer Münze</vt:lpstr>
      <vt:lpstr>Schritt 5: Identifizierung von Eigenschaften der Klassen Schritt 6: Erstellen der Anwendungsprofile</vt:lpstr>
      <vt:lpstr>Schritt 7: Test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sieben Schritten zum Datenmodell …? Das Projekt ASCH</dc:title>
  <dc:creator>Gudrun Bucher</dc:creator>
  <cp:lastModifiedBy>Gudrun Bucher</cp:lastModifiedBy>
  <cp:revision>17</cp:revision>
  <dcterms:created xsi:type="dcterms:W3CDTF">2016-04-05T09:55:25Z</dcterms:created>
  <dcterms:modified xsi:type="dcterms:W3CDTF">2016-10-26T08:26:23Z</dcterms:modified>
</cp:coreProperties>
</file>